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12EE"/>
    <a:srgbClr val="B625FF"/>
    <a:srgbClr val="9548F2"/>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7" d="100"/>
          <a:sy n="47" d="100"/>
        </p:scale>
        <p:origin x="27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DFE126-AB52-4041-B6F4-D10A3AED0517}" type="datetimeFigureOut">
              <a:rPr lang="en-GB" smtClean="0"/>
              <a:t>02/11/2024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352078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DFE126-AB52-4041-B6F4-D10A3AED0517}" type="datetimeFigureOut">
              <a:rPr lang="en-GB" smtClean="0"/>
              <a:t>02/11/2024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60672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DFE126-AB52-4041-B6F4-D10A3AED0517}" type="datetimeFigureOut">
              <a:rPr lang="en-GB" smtClean="0"/>
              <a:t>02/11/2024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4468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DFE126-AB52-4041-B6F4-D10A3AED0517}" type="datetimeFigureOut">
              <a:rPr lang="en-GB" smtClean="0"/>
              <a:t>02/11/2024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332316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DFE126-AB52-4041-B6F4-D10A3AED0517}" type="datetimeFigureOut">
              <a:rPr lang="en-GB" smtClean="0"/>
              <a:t>02/11/2024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200789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DFE126-AB52-4041-B6F4-D10A3AED0517}" type="datetimeFigureOut">
              <a:rPr lang="en-GB" smtClean="0"/>
              <a:t>02/11/2024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51838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DFE126-AB52-4041-B6F4-D10A3AED0517}" type="datetimeFigureOut">
              <a:rPr lang="en-GB" smtClean="0"/>
              <a:t>02/11/2024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193301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DFE126-AB52-4041-B6F4-D10A3AED0517}" type="datetimeFigureOut">
              <a:rPr lang="en-GB" smtClean="0"/>
              <a:t>02/11/2024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139549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FE126-AB52-4041-B6F4-D10A3AED0517}" type="datetimeFigureOut">
              <a:rPr lang="en-GB" smtClean="0"/>
              <a:t>02/11/2024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281774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1DFE126-AB52-4041-B6F4-D10A3AED0517}" type="datetimeFigureOut">
              <a:rPr lang="en-GB" smtClean="0"/>
              <a:t>02/11/2024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282610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1DFE126-AB52-4041-B6F4-D10A3AED0517}" type="datetimeFigureOut">
              <a:rPr lang="en-GB" smtClean="0"/>
              <a:t>02/11/2024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6A17E-9129-4A21-920A-E4BD7BED82AC}" type="slidenum">
              <a:rPr lang="en-GB" smtClean="0"/>
              <a:t>‹#›</a:t>
            </a:fld>
            <a:endParaRPr lang="en-GB"/>
          </a:p>
        </p:txBody>
      </p:sp>
    </p:spTree>
    <p:extLst>
      <p:ext uri="{BB962C8B-B14F-4D97-AF65-F5344CB8AC3E}">
        <p14:creationId xmlns:p14="http://schemas.microsoft.com/office/powerpoint/2010/main" val="107700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F1DFE126-AB52-4041-B6F4-D10A3AED0517}" type="datetimeFigureOut">
              <a:rPr lang="en-GB" smtClean="0"/>
              <a:t>02/11/2024</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B36A17E-9129-4A21-920A-E4BD7BED82AC}" type="slidenum">
              <a:rPr lang="en-GB" smtClean="0"/>
              <a:t>‹#›</a:t>
            </a:fld>
            <a:endParaRPr lang="en-GB"/>
          </a:p>
        </p:txBody>
      </p:sp>
    </p:spTree>
    <p:extLst>
      <p:ext uri="{BB962C8B-B14F-4D97-AF65-F5344CB8AC3E}">
        <p14:creationId xmlns:p14="http://schemas.microsoft.com/office/powerpoint/2010/main" val="4120930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49059E-3FD3-8196-35F9-B1272C1CF323}"/>
              </a:ext>
            </a:extLst>
          </p:cNvPr>
          <p:cNvSpPr/>
          <p:nvPr/>
        </p:nvSpPr>
        <p:spPr>
          <a:xfrm>
            <a:off x="1718539" y="358284"/>
            <a:ext cx="3557898" cy="830997"/>
          </a:xfrm>
          <a:prstGeom prst="rect">
            <a:avLst/>
          </a:prstGeom>
          <a:noFill/>
        </p:spPr>
        <p:txBody>
          <a:bodyPr wrap="none" lIns="91440" tIns="45720" rIns="91440" bIns="45720">
            <a:spAutoFit/>
          </a:bodyPr>
          <a:lstStyle/>
          <a:p>
            <a:pPr algn="ctr"/>
            <a:r>
              <a:rPr lang="en-GB" sz="4800" b="0" cap="none" spc="0" dirty="0">
                <a:ln w="0"/>
                <a:solidFill>
                  <a:schemeClr val="tx1"/>
                </a:solidFill>
                <a:effectLst>
                  <a:outerShdw blurRad="38100" dist="19050" dir="2700000" algn="tl" rotWithShape="0">
                    <a:schemeClr val="dk1">
                      <a:alpha val="40000"/>
                    </a:schemeClr>
                  </a:outerShdw>
                </a:effectLst>
              </a:rPr>
              <a:t>Year </a:t>
            </a:r>
            <a:r>
              <a:rPr lang="en-GB" sz="4800" dirty="0">
                <a:ln w="0"/>
                <a:effectLst>
                  <a:outerShdw blurRad="38100" dist="19050" dir="2700000" algn="tl" rotWithShape="0">
                    <a:schemeClr val="dk1">
                      <a:alpha val="40000"/>
                    </a:schemeClr>
                  </a:outerShdw>
                </a:effectLst>
              </a:rPr>
              <a:t>6</a:t>
            </a:r>
            <a:r>
              <a:rPr lang="en-GB" sz="4800" b="0" cap="none" spc="0" dirty="0">
                <a:ln w="0"/>
                <a:solidFill>
                  <a:schemeClr val="tx1"/>
                </a:solidFill>
                <a:effectLst>
                  <a:outerShdw blurRad="38100" dist="19050" dir="2700000" algn="tl" rotWithShape="0">
                    <a:schemeClr val="dk1">
                      <a:alpha val="40000"/>
                    </a:schemeClr>
                  </a:outerShdw>
                </a:effectLst>
              </a:rPr>
              <a:t> Term 1</a:t>
            </a:r>
          </a:p>
        </p:txBody>
      </p:sp>
      <p:sp>
        <p:nvSpPr>
          <p:cNvPr id="7" name="AutoShape 6">
            <a:extLst>
              <a:ext uri="{FF2B5EF4-FFF2-40B4-BE49-F238E27FC236}">
                <a16:creationId xmlns:a16="http://schemas.microsoft.com/office/drawing/2014/main" id="{2970FEFB-04BB-9A9F-2A81-3FA04B91A50C}"/>
              </a:ext>
            </a:extLst>
          </p:cNvPr>
          <p:cNvSpPr>
            <a:spLocks noChangeArrowheads="1"/>
          </p:cNvSpPr>
          <p:nvPr/>
        </p:nvSpPr>
        <p:spPr bwMode="auto">
          <a:xfrm>
            <a:off x="146713" y="1461049"/>
            <a:ext cx="6564573" cy="2598905"/>
          </a:xfrm>
          <a:prstGeom prst="roundRect">
            <a:avLst>
              <a:gd name="adj" fmla="val 16667"/>
            </a:avLst>
          </a:prstGeom>
          <a:solidFill>
            <a:srgbClr val="FF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GB" altLang="en-US" sz="1400" b="1" i="0" u="sng" strike="noStrike" cap="none" normalizeH="0" baseline="0" dirty="0">
                <a:ln>
                  <a:noFill/>
                </a:ln>
                <a:solidFill>
                  <a:srgbClr val="FFFFFF"/>
                </a:solidFill>
                <a:effectLst/>
                <a:latin typeface="Calibri" panose="020F0502020204030204" pitchFamily="34" charset="0"/>
              </a:rPr>
              <a:t>Learning Journey: Who</a:t>
            </a:r>
            <a:r>
              <a:rPr kumimoji="0" lang="en-GB" altLang="en-US" sz="1400" b="1" i="0" u="sng" strike="noStrike" cap="none" normalizeH="0" dirty="0">
                <a:ln>
                  <a:noFill/>
                </a:ln>
                <a:solidFill>
                  <a:srgbClr val="FFFFFF"/>
                </a:solidFill>
                <a:effectLst/>
                <a:latin typeface="Calibri" panose="020F0502020204030204" pitchFamily="34" charset="0"/>
              </a:rPr>
              <a:t> Let the Gods Out?</a:t>
            </a:r>
            <a:endParaRPr kumimoji="0" lang="en-GB" altLang="en-US" sz="1300" b="1" i="0" u="none" strike="noStrike" cap="none" normalizeH="0" baseline="0" dirty="0">
              <a:ln>
                <a:noFill/>
              </a:ln>
              <a:solidFill>
                <a:srgbClr val="FFFFFF"/>
              </a:solidFill>
              <a:effectLst/>
              <a:latin typeface="Calibri" panose="020F0502020204030204" pitchFamily="34" charset="0"/>
            </a:endParaRPr>
          </a:p>
          <a:p>
            <a:pPr algn="ctr" defTabSz="914400" eaLnBrk="0" fontAlgn="base" hangingPunct="0">
              <a:spcBef>
                <a:spcPct val="0"/>
              </a:spcBef>
              <a:spcAft>
                <a:spcPts val="600"/>
              </a:spcAft>
            </a:pPr>
            <a:r>
              <a:rPr lang="en-GB" altLang="en-US" sz="1450" dirty="0">
                <a:solidFill>
                  <a:srgbClr val="FFFFFF"/>
                </a:solidFill>
                <a:latin typeface="Calibri" panose="020F0502020204030204" pitchFamily="34" charset="0"/>
              </a:rPr>
              <a:t>The year begins with a study of ancient Greece. W</a:t>
            </a:r>
            <a:r>
              <a:rPr kumimoji="0" lang="en-GB" altLang="en-US" sz="1450" u="none" strike="noStrike" cap="none" normalizeH="0" baseline="0" dirty="0">
                <a:ln>
                  <a:noFill/>
                </a:ln>
                <a:solidFill>
                  <a:srgbClr val="FFFFFF"/>
                </a:solidFill>
                <a:effectLst/>
                <a:latin typeface="Calibri" panose="020F0502020204030204" pitchFamily="34" charset="0"/>
              </a:rPr>
              <a:t>e will learn about the rise and fall of their civilisation, its key achievements and its lasting legacy.</a:t>
            </a:r>
          </a:p>
          <a:p>
            <a:pPr algn="ctr" defTabSz="914400" eaLnBrk="0" fontAlgn="base" hangingPunct="0">
              <a:spcBef>
                <a:spcPct val="0"/>
              </a:spcBef>
              <a:spcAft>
                <a:spcPts val="600"/>
              </a:spcAft>
            </a:pPr>
            <a:endParaRPr lang="en-GB" altLang="en-US" sz="1450" dirty="0">
              <a:solidFill>
                <a:srgbClr val="FFFFFF"/>
              </a:solidFill>
              <a:latin typeface="Calibri" panose="020F0502020204030204" pitchFamily="34" charset="0"/>
            </a:endParaRPr>
          </a:p>
          <a:p>
            <a:pPr algn="ctr" defTabSz="914400" eaLnBrk="0" fontAlgn="base" hangingPunct="0">
              <a:spcBef>
                <a:spcPct val="0"/>
              </a:spcBef>
              <a:spcAft>
                <a:spcPts val="600"/>
              </a:spcAft>
            </a:pPr>
            <a:r>
              <a:rPr lang="en-GB" altLang="en-US" sz="1450" dirty="0">
                <a:solidFill>
                  <a:srgbClr val="FFFFFF"/>
                </a:solidFill>
                <a:latin typeface="Calibri" panose="020F0502020204030204" pitchFamily="34" charset="0"/>
              </a:rPr>
              <a:t>In art, we will explore traditional patterns including the geometric key and organic lotus leaf. Afterwards, we will design our own motif for screen printing.</a:t>
            </a:r>
          </a:p>
          <a:p>
            <a:pPr algn="ctr" defTabSz="914400" eaLnBrk="0" fontAlgn="base" hangingPunct="0">
              <a:spcBef>
                <a:spcPct val="0"/>
              </a:spcBef>
              <a:spcAft>
                <a:spcPts val="600"/>
              </a:spcAft>
            </a:pPr>
            <a:r>
              <a:rPr lang="en-GB" altLang="en-US" sz="1450" dirty="0">
                <a:solidFill>
                  <a:srgbClr val="FFFFFF"/>
                </a:solidFill>
                <a:latin typeface="Calibri" panose="020F0502020204030204" pitchFamily="34" charset="0"/>
              </a:rPr>
              <a:t>In RE, we will explore theistic worldviews and compare them to those of atheists and agnostics</a:t>
            </a:r>
            <a:r>
              <a:rPr lang="en-GB" altLang="en-US" sz="1450">
                <a:solidFill>
                  <a:srgbClr val="FFFFFF"/>
                </a:solidFill>
                <a:latin typeface="Calibri" panose="020F0502020204030204" pitchFamily="34" charset="0"/>
              </a:rPr>
              <a:t>, and in </a:t>
            </a:r>
            <a:r>
              <a:rPr lang="en-GB" altLang="en-US" sz="1450" dirty="0">
                <a:solidFill>
                  <a:srgbClr val="FFFFFF"/>
                </a:solidFill>
                <a:latin typeface="Calibri" panose="020F0502020204030204" pitchFamily="34" charset="0"/>
              </a:rPr>
              <a:t>science, we will learn about electrical circuits and the impact that changing their components can have.</a:t>
            </a:r>
          </a:p>
        </p:txBody>
      </p:sp>
      <p:sp>
        <p:nvSpPr>
          <p:cNvPr id="8" name="AutoShape 6">
            <a:extLst>
              <a:ext uri="{FF2B5EF4-FFF2-40B4-BE49-F238E27FC236}">
                <a16:creationId xmlns:a16="http://schemas.microsoft.com/office/drawing/2014/main" id="{A5A8EADD-7FC8-9420-D55B-D88343B4D5F5}"/>
              </a:ext>
            </a:extLst>
          </p:cNvPr>
          <p:cNvSpPr>
            <a:spLocks noChangeArrowheads="1"/>
          </p:cNvSpPr>
          <p:nvPr/>
        </p:nvSpPr>
        <p:spPr bwMode="auto">
          <a:xfrm>
            <a:off x="163772" y="4185739"/>
            <a:ext cx="2916000" cy="1764000"/>
          </a:xfrm>
          <a:prstGeom prst="roundRect">
            <a:avLst>
              <a:gd name="adj" fmla="val 16667"/>
            </a:avLst>
          </a:prstGeom>
          <a:solidFill>
            <a:srgbClr val="FF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rgbClr val="FFFFFF"/>
                </a:solidFill>
                <a:effectLst/>
                <a:latin typeface="Calibri" panose="020F0502020204030204" pitchFamily="34" charset="0"/>
              </a:rPr>
              <a:t>English</a:t>
            </a:r>
          </a:p>
          <a:p>
            <a:pPr lvl="0" defTabSz="914400" eaLnBrk="0" fontAlgn="base" hangingPunct="0">
              <a:spcBef>
                <a:spcPct val="0"/>
              </a:spcBef>
              <a:spcAft>
                <a:spcPct val="0"/>
              </a:spcAft>
            </a:pPr>
            <a:r>
              <a:rPr lang="en-US" altLang="en-US" sz="1300" dirty="0">
                <a:solidFill>
                  <a:srgbClr val="FFFFFF"/>
                </a:solidFill>
                <a:latin typeface="Calibri" panose="020F0502020204030204" pitchFamily="34" charset="0"/>
              </a:rPr>
              <a:t>In English we will be writing to inform, to entertain and to discuss. We will cover the following text types:</a:t>
            </a:r>
          </a:p>
          <a:p>
            <a:pPr marL="285750" lvl="0" indent="-285750" defTabSz="914400" eaLnBrk="0" fontAlgn="base" hangingPunct="0">
              <a:spcBef>
                <a:spcPct val="0"/>
              </a:spcBef>
              <a:spcAft>
                <a:spcPct val="0"/>
              </a:spcAft>
              <a:buFont typeface="Arial" panose="020B0604020202020204" pitchFamily="34" charset="0"/>
              <a:buChar char="•"/>
            </a:pPr>
            <a:r>
              <a:rPr lang="en-US" altLang="en-US" sz="1300" dirty="0">
                <a:solidFill>
                  <a:srgbClr val="FFFFFF"/>
                </a:solidFill>
                <a:latin typeface="Calibri" panose="020F0502020204030204" pitchFamily="34" charset="0"/>
              </a:rPr>
              <a:t>Non-chronological reports</a:t>
            </a:r>
          </a:p>
          <a:p>
            <a:pPr marL="285750" lvl="0" indent="-285750" defTabSz="914400" eaLnBrk="0" fontAlgn="base" hangingPunct="0">
              <a:spcBef>
                <a:spcPct val="0"/>
              </a:spcBef>
              <a:spcAft>
                <a:spcPct val="0"/>
              </a:spcAft>
              <a:buFont typeface="Arial" panose="020B0604020202020204" pitchFamily="34" charset="0"/>
              <a:buChar char="•"/>
            </a:pPr>
            <a:r>
              <a:rPr lang="en-US" altLang="en-US" sz="1300" dirty="0">
                <a:solidFill>
                  <a:srgbClr val="FFFFFF"/>
                </a:solidFill>
                <a:latin typeface="Calibri" panose="020F0502020204030204" pitchFamily="34" charset="0"/>
              </a:rPr>
              <a:t>Explanation texts</a:t>
            </a:r>
          </a:p>
          <a:p>
            <a:pPr marL="285750" lvl="0" indent="-285750" defTabSz="914400" eaLnBrk="0" fontAlgn="base" hangingPunct="0">
              <a:spcBef>
                <a:spcPct val="0"/>
              </a:spcBef>
              <a:spcAft>
                <a:spcPct val="0"/>
              </a:spcAft>
              <a:buFont typeface="Arial" panose="020B0604020202020204" pitchFamily="34" charset="0"/>
              <a:buChar char="•"/>
            </a:pPr>
            <a:r>
              <a:rPr lang="en-US" altLang="en-US" sz="1300" dirty="0">
                <a:solidFill>
                  <a:srgbClr val="FFFFFF"/>
                </a:solidFill>
                <a:latin typeface="Calibri" panose="020F0502020204030204" pitchFamily="34" charset="0"/>
              </a:rPr>
              <a:t>Stories</a:t>
            </a:r>
          </a:p>
          <a:p>
            <a:pPr marL="285750" lvl="0" indent="-285750" defTabSz="914400" eaLnBrk="0" fontAlgn="base" hangingPunct="0">
              <a:spcBef>
                <a:spcPct val="0"/>
              </a:spcBef>
              <a:spcAft>
                <a:spcPct val="0"/>
              </a:spcAft>
              <a:buFont typeface="Arial" panose="020B0604020202020204" pitchFamily="34" charset="0"/>
              <a:buChar char="•"/>
            </a:pPr>
            <a:r>
              <a:rPr lang="en-US" altLang="en-US" sz="1300" dirty="0">
                <a:solidFill>
                  <a:srgbClr val="FFFFFF"/>
                </a:solidFill>
                <a:latin typeface="Calibri" panose="020F0502020204030204" pitchFamily="34" charset="0"/>
              </a:rPr>
              <a:t>Balanced arguments</a:t>
            </a:r>
          </a:p>
        </p:txBody>
      </p:sp>
      <p:sp>
        <p:nvSpPr>
          <p:cNvPr id="9" name="AutoShape 6">
            <a:extLst>
              <a:ext uri="{FF2B5EF4-FFF2-40B4-BE49-F238E27FC236}">
                <a16:creationId xmlns:a16="http://schemas.microsoft.com/office/drawing/2014/main" id="{803C53AC-BF03-752C-1C98-798143CFBB90}"/>
              </a:ext>
            </a:extLst>
          </p:cNvPr>
          <p:cNvSpPr>
            <a:spLocks noChangeArrowheads="1"/>
          </p:cNvSpPr>
          <p:nvPr/>
        </p:nvSpPr>
        <p:spPr bwMode="auto">
          <a:xfrm>
            <a:off x="163771" y="6101443"/>
            <a:ext cx="4176000" cy="1756745"/>
          </a:xfrm>
          <a:prstGeom prst="roundRect">
            <a:avLst>
              <a:gd name="adj" fmla="val 16667"/>
            </a:avLst>
          </a:prstGeom>
          <a:solidFill>
            <a:srgbClr val="FF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400" b="1" dirty="0">
                <a:solidFill>
                  <a:srgbClr val="FFFFFF"/>
                </a:solidFill>
                <a:latin typeface="Calibri" panose="020F0502020204030204" pitchFamily="34" charset="0"/>
              </a:rPr>
              <a:t>                                        </a:t>
            </a:r>
            <a:r>
              <a:rPr lang="en-GB" altLang="en-US" sz="1400" b="1" u="sng" dirty="0">
                <a:solidFill>
                  <a:srgbClr val="FFFFFF"/>
                </a:solidFill>
                <a:latin typeface="Calibri" panose="020F0502020204030204" pitchFamily="34" charset="0"/>
              </a:rPr>
              <a:t>Maths</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b="1"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a:ln>
                  <a:noFill/>
                </a:ln>
                <a:solidFill>
                  <a:srgbClr val="FFFFFF"/>
                </a:solidFill>
                <a:effectLst/>
                <a:latin typeface="Calibri" panose="020F0502020204030204" pitchFamily="34" charset="0"/>
              </a:rPr>
              <a:t>In maths, we will revisit place value. Working with numbers from 1 to 10 million, we will practise reading and writing, comparing, ordering and rounding. Afterwards, we will revisit the four operations, and long division will be introduced.</a:t>
            </a:r>
          </a:p>
        </p:txBody>
      </p:sp>
      <p:sp>
        <p:nvSpPr>
          <p:cNvPr id="10" name="AutoShape 6">
            <a:extLst>
              <a:ext uri="{FF2B5EF4-FFF2-40B4-BE49-F238E27FC236}">
                <a16:creationId xmlns:a16="http://schemas.microsoft.com/office/drawing/2014/main" id="{FDD31B8B-E415-72C1-399D-6C6267637E9C}"/>
              </a:ext>
            </a:extLst>
          </p:cNvPr>
          <p:cNvSpPr>
            <a:spLocks noChangeArrowheads="1"/>
          </p:cNvSpPr>
          <p:nvPr/>
        </p:nvSpPr>
        <p:spPr bwMode="auto">
          <a:xfrm>
            <a:off x="146713" y="8006654"/>
            <a:ext cx="4176000" cy="1119849"/>
          </a:xfrm>
          <a:prstGeom prst="roundRect">
            <a:avLst>
              <a:gd name="adj" fmla="val 16667"/>
            </a:avLst>
          </a:prstGeom>
          <a:solidFill>
            <a:srgbClr val="FF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GB" altLang="en-US" sz="1400" b="1" u="sng" dirty="0">
                <a:solidFill>
                  <a:srgbClr val="FFFFFF"/>
                </a:solidFill>
                <a:latin typeface="Calibri" panose="020F0502020204030204" pitchFamily="34" charset="0"/>
              </a:rPr>
              <a:t>Wellbeing</a:t>
            </a:r>
          </a:p>
          <a:p>
            <a:pPr lvl="0" algn="ctr" defTabSz="914400" eaLnBrk="0" fontAlgn="base" hangingPunct="0">
              <a:spcBef>
                <a:spcPct val="0"/>
              </a:spcBef>
              <a:spcAft>
                <a:spcPct val="0"/>
              </a:spcAft>
            </a:pPr>
            <a:endParaRPr lang="en-GB" altLang="en-US" sz="200" b="1" u="sng" dirty="0">
              <a:solidFill>
                <a:srgbClr val="FFFFFF"/>
              </a:solidFill>
              <a:latin typeface="Calibri" panose="020F0502020204030204" pitchFamily="34" charset="0"/>
            </a:endParaRPr>
          </a:p>
          <a:p>
            <a:pPr lvl="0" algn="ctr" defTabSz="914400" eaLnBrk="0" fontAlgn="base" hangingPunct="0">
              <a:spcBef>
                <a:spcPct val="0"/>
              </a:spcBef>
              <a:spcAft>
                <a:spcPct val="0"/>
              </a:spcAft>
            </a:pPr>
            <a:r>
              <a:rPr lang="en-US" altLang="en-US" sz="1250" dirty="0">
                <a:solidFill>
                  <a:srgbClr val="FFFFFF"/>
                </a:solidFill>
                <a:latin typeface="Calibri" panose="020F0502020204030204" pitchFamily="34" charset="0"/>
              </a:rPr>
              <a:t>In wellbeing, we will focus on ways to look after our physical and our mental health. Lessons will cover a range of topics including friendships, exercise and the importance of a balanced diet.</a:t>
            </a:r>
            <a:endParaRPr kumimoji="0" lang="en-US" altLang="en-US" sz="1250" i="0" u="none" strike="noStrike" cap="none" normalizeH="0" baseline="0" dirty="0">
              <a:ln>
                <a:noFill/>
              </a:ln>
              <a:solidFill>
                <a:schemeClr val="tx1"/>
              </a:solidFill>
              <a:effectLst/>
              <a:latin typeface="Arial" panose="020B0604020202020204" pitchFamily="34" charset="0"/>
            </a:endParaRPr>
          </a:p>
        </p:txBody>
      </p:sp>
      <p:sp>
        <p:nvSpPr>
          <p:cNvPr id="12" name="AutoShape 6">
            <a:extLst>
              <a:ext uri="{FF2B5EF4-FFF2-40B4-BE49-F238E27FC236}">
                <a16:creationId xmlns:a16="http://schemas.microsoft.com/office/drawing/2014/main" id="{212B549D-27AF-B25F-7989-C2EB7F3E5217}"/>
              </a:ext>
            </a:extLst>
          </p:cNvPr>
          <p:cNvSpPr>
            <a:spLocks noChangeArrowheads="1"/>
          </p:cNvSpPr>
          <p:nvPr/>
        </p:nvSpPr>
        <p:spPr bwMode="auto">
          <a:xfrm>
            <a:off x="3582537" y="9266828"/>
            <a:ext cx="3111691" cy="2700000"/>
          </a:xfrm>
          <a:prstGeom prst="roundRect">
            <a:avLst>
              <a:gd name="adj" fmla="val 16667"/>
            </a:avLst>
          </a:prstGeom>
          <a:solidFill>
            <a:srgbClr val="FF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rgbClr val="FFFFFF"/>
                </a:solidFill>
                <a:effectLst/>
                <a:latin typeface="Calibri" panose="020F0502020204030204" pitchFamily="34" charset="0"/>
              </a:rPr>
              <a:t>Key information</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00"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350" i="0" strike="noStrike" cap="none" normalizeH="0" baseline="0" dirty="0">
                <a:ln>
                  <a:noFill/>
                </a:ln>
                <a:solidFill>
                  <a:srgbClr val="FFFFFF"/>
                </a:solidFill>
                <a:effectLst/>
                <a:latin typeface="Calibri" panose="020F0502020204030204" pitchFamily="34" charset="0"/>
              </a:rPr>
              <a:t>PE </a:t>
            </a:r>
            <a:r>
              <a:rPr lang="en-GB" altLang="en-US" sz="1350" dirty="0">
                <a:solidFill>
                  <a:srgbClr val="FFFFFF"/>
                </a:solidFill>
                <a:latin typeface="Calibri" panose="020F0502020204030204" pitchFamily="34" charset="0"/>
              </a:rPr>
              <a:t>is on a Wednesday. Children should arrive at school wearing their PE kit.</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100" dirty="0">
                <a:solidFill>
                  <a:srgbClr val="FFFFFF"/>
                </a:solidFill>
                <a:latin typeface="Calibri" panose="020F0502020204030204" pitchFamily="34" charset="0"/>
              </a:rPr>
              <a:t>This term, we’ll be developing our reaction and response through a modified game of netball.</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400" dirty="0">
                <a:solidFill>
                  <a:srgbClr val="FFFFFF"/>
                </a:solidFill>
                <a:latin typeface="Calibri" panose="020F0502020204030204" pitchFamily="34" charset="0"/>
              </a:rPr>
              <a:t>Parents evening will be held on Tues 15</a:t>
            </a:r>
            <a:r>
              <a:rPr lang="en-GB" altLang="en-US" sz="1400" baseline="30000" dirty="0">
                <a:solidFill>
                  <a:srgbClr val="FFFFFF"/>
                </a:solidFill>
                <a:latin typeface="Calibri" panose="020F0502020204030204" pitchFamily="34" charset="0"/>
              </a:rPr>
              <a:t>th</a:t>
            </a:r>
            <a:r>
              <a:rPr lang="en-GB" altLang="en-US" sz="1400" dirty="0">
                <a:solidFill>
                  <a:srgbClr val="FFFFFF"/>
                </a:solidFill>
                <a:latin typeface="Calibri" panose="020F0502020204030204" pitchFamily="34" charset="0"/>
              </a:rPr>
              <a:t> and Wed 16</a:t>
            </a:r>
            <a:r>
              <a:rPr lang="en-GB" altLang="en-US" sz="1400" baseline="30000" dirty="0">
                <a:solidFill>
                  <a:srgbClr val="FFFFFF"/>
                </a:solidFill>
                <a:latin typeface="Calibri" panose="020F0502020204030204" pitchFamily="34" charset="0"/>
              </a:rPr>
              <a:t>th</a:t>
            </a:r>
            <a:r>
              <a:rPr lang="en-GB" altLang="en-US" sz="1400" dirty="0">
                <a:solidFill>
                  <a:srgbClr val="FFFFFF"/>
                </a:solidFill>
                <a:latin typeface="Calibri" panose="020F0502020204030204" pitchFamily="34" charset="0"/>
              </a:rPr>
              <a:t> October.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i="0"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i="0" strike="noStrike" cap="none" normalizeH="0" baseline="0" dirty="0">
              <a:ln>
                <a:noFill/>
              </a:ln>
              <a:solidFill>
                <a:schemeClr val="tx1"/>
              </a:solidFill>
              <a:effectLst/>
              <a:latin typeface="Arial" panose="020B0604020202020204" pitchFamily="34" charset="0"/>
            </a:endParaRPr>
          </a:p>
        </p:txBody>
      </p:sp>
      <p:sp>
        <p:nvSpPr>
          <p:cNvPr id="13" name="AutoShape 6">
            <a:extLst>
              <a:ext uri="{FF2B5EF4-FFF2-40B4-BE49-F238E27FC236}">
                <a16:creationId xmlns:a16="http://schemas.microsoft.com/office/drawing/2014/main" id="{ACA7B45E-CE90-0441-5E3B-45B9C285D2D3}"/>
              </a:ext>
            </a:extLst>
          </p:cNvPr>
          <p:cNvSpPr>
            <a:spLocks noChangeArrowheads="1"/>
          </p:cNvSpPr>
          <p:nvPr/>
        </p:nvSpPr>
        <p:spPr bwMode="auto">
          <a:xfrm>
            <a:off x="4462228" y="6050475"/>
            <a:ext cx="2232000" cy="3076028"/>
          </a:xfrm>
          <a:prstGeom prst="roundRect">
            <a:avLst>
              <a:gd name="adj" fmla="val 16667"/>
            </a:avLst>
          </a:prstGeom>
          <a:solidFill>
            <a:srgbClr val="FF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rgbClr val="FFFFFF"/>
                </a:solidFill>
                <a:effectLst/>
                <a:latin typeface="Calibri" panose="020F0502020204030204" pitchFamily="34" charset="0"/>
              </a:rPr>
              <a:t>Computing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 b="1" i="0" u="sng"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300" dirty="0">
                <a:solidFill>
                  <a:srgbClr val="FFFFFF"/>
                </a:solidFill>
                <a:latin typeface="Calibri" panose="020F0502020204030204" pitchFamily="34" charset="0"/>
              </a:rPr>
              <a:t>This term, we will develop in our understanding of online safety. In lesson 1, we will explore the risks and benefits of location-based services. In lesson 2, we will learn about digital footprints and how they can help or hinder us, and in lesson 3, we will discuss the importance of balance when it comes to screen time. </a:t>
            </a:r>
            <a:endParaRPr kumimoji="0" lang="en-GB" altLang="en-US" sz="1300" i="0" u="none"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i="0" u="none" strike="noStrike" cap="none" normalizeH="0" baseline="0" dirty="0">
              <a:ln>
                <a:noFill/>
              </a:ln>
              <a:solidFill>
                <a:srgbClr val="FFFFFF"/>
              </a:solidFill>
              <a:effectLst/>
              <a:latin typeface="Calibri" panose="020F0502020204030204" pitchFamily="34" charset="0"/>
            </a:endParaRPr>
          </a:p>
        </p:txBody>
      </p:sp>
      <p:sp>
        <p:nvSpPr>
          <p:cNvPr id="3" name="Rectangle 2">
            <a:extLst>
              <a:ext uri="{FF2B5EF4-FFF2-40B4-BE49-F238E27FC236}">
                <a16:creationId xmlns:a16="http://schemas.microsoft.com/office/drawing/2014/main" id="{57731925-D90B-1428-0C45-D60F480287BB}"/>
              </a:ext>
            </a:extLst>
          </p:cNvPr>
          <p:cNvSpPr/>
          <p:nvPr/>
        </p:nvSpPr>
        <p:spPr>
          <a:xfrm>
            <a:off x="5323704" y="476238"/>
            <a:ext cx="1451908" cy="523220"/>
          </a:xfrm>
          <a:prstGeom prst="rect">
            <a:avLst/>
          </a:prstGeom>
          <a:noFill/>
        </p:spPr>
        <p:txBody>
          <a:bodyPr wrap="squar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M</a:t>
            </a:r>
            <a:r>
              <a:rPr lang="en-GB" sz="1400" b="0" cap="none" spc="0" dirty="0">
                <a:ln w="0"/>
                <a:solidFill>
                  <a:schemeClr val="tx1"/>
                </a:solidFill>
                <a:effectLst>
                  <a:outerShdw blurRad="38100" dist="19050" dir="2700000" algn="tl" rotWithShape="0">
                    <a:schemeClr val="dk1">
                      <a:alpha val="40000"/>
                    </a:schemeClr>
                  </a:outerShdw>
                </a:effectLst>
              </a:rPr>
              <a:t>s Daniels</a:t>
            </a:r>
          </a:p>
          <a:p>
            <a:pPr algn="ctr"/>
            <a:r>
              <a:rPr lang="en-GB" sz="1400" dirty="0">
                <a:ln w="0"/>
                <a:effectLst>
                  <a:outerShdw blurRad="38100" dist="19050" dir="2700000" algn="tl" rotWithShape="0">
                    <a:schemeClr val="dk1">
                      <a:alpha val="40000"/>
                    </a:schemeClr>
                  </a:outerShdw>
                </a:effectLst>
              </a:rPr>
              <a:t>Mr Smith</a:t>
            </a:r>
            <a:endParaRPr lang="en-GB" sz="1400" b="0" cap="none" spc="0" dirty="0">
              <a:ln w="0"/>
              <a:solidFill>
                <a:schemeClr val="tx1"/>
              </a:solidFill>
              <a:effectLst>
                <a:outerShdw blurRad="38100" dist="19050" dir="2700000" algn="tl" rotWithShape="0">
                  <a:schemeClr val="dk1">
                    <a:alpha val="40000"/>
                  </a:schemeClr>
                </a:outerShdw>
              </a:effectLst>
            </a:endParaRPr>
          </a:p>
        </p:txBody>
      </p:sp>
      <p:sp>
        <p:nvSpPr>
          <p:cNvPr id="4" name="AutoShape 6">
            <a:extLst>
              <a:ext uri="{FF2B5EF4-FFF2-40B4-BE49-F238E27FC236}">
                <a16:creationId xmlns:a16="http://schemas.microsoft.com/office/drawing/2014/main" id="{4842A541-2CA0-1C1F-7C4F-E81DF7DB9B0B}"/>
              </a:ext>
            </a:extLst>
          </p:cNvPr>
          <p:cNvSpPr>
            <a:spLocks noChangeArrowheads="1"/>
          </p:cNvSpPr>
          <p:nvPr/>
        </p:nvSpPr>
        <p:spPr bwMode="auto">
          <a:xfrm>
            <a:off x="3194654" y="4173215"/>
            <a:ext cx="3499574" cy="1764000"/>
          </a:xfrm>
          <a:prstGeom prst="roundRect">
            <a:avLst>
              <a:gd name="adj" fmla="val 16667"/>
            </a:avLst>
          </a:prstGeom>
          <a:solidFill>
            <a:srgbClr val="FF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300" b="1" u="sng" dirty="0">
                <a:solidFill>
                  <a:srgbClr val="FFFFFF"/>
                </a:solidFill>
                <a:latin typeface="Calibri" panose="020F0502020204030204" pitchFamily="34" charset="0"/>
              </a:rPr>
              <a:t>Destination Reader</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00" b="1" u="sng"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300" dirty="0">
                <a:solidFill>
                  <a:srgbClr val="FFFFFF"/>
                </a:solidFill>
                <a:latin typeface="Calibri" panose="020F0502020204030204" pitchFamily="34" charset="0"/>
              </a:rPr>
              <a:t>In DR, we will be reading ‘The Girl of Ink and Stars.’ It tells the story of Isabella </a:t>
            </a:r>
            <a:r>
              <a:rPr lang="en-GB" altLang="en-US" sz="1300" dirty="0" err="1">
                <a:solidFill>
                  <a:srgbClr val="FFFFFF"/>
                </a:solidFill>
                <a:latin typeface="Calibri" panose="020F0502020204030204" pitchFamily="34" charset="0"/>
              </a:rPr>
              <a:t>Riosse</a:t>
            </a:r>
            <a:r>
              <a:rPr lang="en-GB" altLang="en-US" sz="1300" dirty="0">
                <a:solidFill>
                  <a:srgbClr val="FFFFFF"/>
                </a:solidFill>
                <a:latin typeface="Calibri" panose="020F0502020204030204" pitchFamily="34" charset="0"/>
              </a:rPr>
              <a:t>, a 13-year-old who must save her island from Yote, the fire demon. It’s gripping tale of friendship and courage, and there are lots of opportunities to practise our skills of inference.</a:t>
            </a:r>
          </a:p>
        </p:txBody>
      </p:sp>
      <p:pic>
        <p:nvPicPr>
          <p:cNvPr id="16" name="Picture 15" descr="Chicken House Books - Girl of Ink &amp; Stars"/>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53338" y="4836248"/>
            <a:ext cx="452868" cy="612000"/>
          </a:xfrm>
          <a:prstGeom prst="rect">
            <a:avLst/>
          </a:prstGeom>
          <a:ln>
            <a:solidFill>
              <a:schemeClr val="tx1"/>
            </a:solidFill>
          </a:ln>
        </p:spPr>
      </p:pic>
      <p:pic>
        <p:nvPicPr>
          <p:cNvPr id="5" name="Picture 2" descr="King Offa Primary Academy | Bexhill">
            <a:extLst>
              <a:ext uri="{FF2B5EF4-FFF2-40B4-BE49-F238E27FC236}">
                <a16:creationId xmlns:a16="http://schemas.microsoft.com/office/drawing/2014/main" id="{0972CE29-F952-B530-51E0-4C79A9F9A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487DD6FF-891C-85D6-9EA8-6786A4877402}"/>
              </a:ext>
            </a:extLst>
          </p:cNvPr>
          <p:cNvPicPr>
            <a:picLocks noChangeAspect="1"/>
          </p:cNvPicPr>
          <p:nvPr/>
        </p:nvPicPr>
        <p:blipFill>
          <a:blip r:embed="rId4"/>
          <a:stretch>
            <a:fillRect/>
          </a:stretch>
        </p:blipFill>
        <p:spPr>
          <a:xfrm>
            <a:off x="4462228" y="10535143"/>
            <a:ext cx="1416050" cy="720000"/>
          </a:xfrm>
          <a:prstGeom prst="roundRect">
            <a:avLst/>
          </a:prstGeom>
          <a:ln>
            <a:solidFill>
              <a:schemeClr val="tx1"/>
            </a:solidFill>
          </a:ln>
        </p:spPr>
      </p:pic>
      <p:sp>
        <p:nvSpPr>
          <p:cNvPr id="21" name="AutoShape 6">
            <a:extLst>
              <a:ext uri="{FF2B5EF4-FFF2-40B4-BE49-F238E27FC236}">
                <a16:creationId xmlns:a16="http://schemas.microsoft.com/office/drawing/2014/main" id="{66A1BADF-F3CF-5A49-F45D-E2F51E7CC848}"/>
              </a:ext>
            </a:extLst>
          </p:cNvPr>
          <p:cNvSpPr>
            <a:spLocks noChangeArrowheads="1"/>
          </p:cNvSpPr>
          <p:nvPr/>
        </p:nvSpPr>
        <p:spPr bwMode="auto">
          <a:xfrm>
            <a:off x="146713" y="9266828"/>
            <a:ext cx="3282287" cy="2700000"/>
          </a:xfrm>
          <a:prstGeom prst="roundRect">
            <a:avLst>
              <a:gd name="adj" fmla="val 16667"/>
            </a:avLst>
          </a:prstGeom>
          <a:solidFill>
            <a:srgbClr val="FF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rgbClr val="FFFFFF"/>
                </a:solidFill>
                <a:effectLst/>
                <a:latin typeface="Calibri" panose="020F0502020204030204" pitchFamily="34" charset="0"/>
              </a:rPr>
              <a:t>Support at home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 b="1" i="0" strike="noStrike" cap="none" normalizeH="0" baseline="0" dirty="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i="0" strike="noStrike" cap="none" normalizeH="0" baseline="0" dirty="0">
                <a:ln>
                  <a:noFill/>
                </a:ln>
                <a:solidFill>
                  <a:srgbClr val="FFFFFF"/>
                </a:solidFill>
                <a:effectLst/>
                <a:latin typeface="Calibri" panose="020F0502020204030204" pitchFamily="34" charset="0"/>
              </a:rPr>
              <a:t>Homework </a:t>
            </a:r>
            <a:r>
              <a:rPr lang="en-GB" altLang="en-US" sz="1200" dirty="0">
                <a:solidFill>
                  <a:srgbClr val="FFFFFF"/>
                </a:solidFill>
                <a:latin typeface="Calibri" panose="020F0502020204030204" pitchFamily="34" charset="0"/>
              </a:rPr>
              <a:t>will be set on a Wednesday and is due the following Monday. </a:t>
            </a:r>
            <a:r>
              <a:rPr kumimoji="0" lang="en-GB" altLang="en-US" sz="1200" i="0" strike="noStrike" cap="none" normalizeH="0" baseline="0" dirty="0">
                <a:ln>
                  <a:noFill/>
                </a:ln>
                <a:solidFill>
                  <a:srgbClr val="FFFFFF"/>
                </a:solidFill>
                <a:effectLst/>
                <a:latin typeface="Calibri" panose="020F0502020204030204" pitchFamily="34" charset="0"/>
              </a:rPr>
              <a:t>Please encourage your child</a:t>
            </a:r>
            <a:r>
              <a:rPr lang="en-GB" altLang="en-US" sz="1200" dirty="0">
                <a:solidFill>
                  <a:srgbClr val="FFFFFF"/>
                </a:solidFill>
                <a:latin typeface="Calibri" panose="020F0502020204030204" pitchFamily="34" charset="0"/>
              </a:rPr>
              <a:t> to watch the supporting videos, and to complete the activities set.</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200"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dirty="0">
                <a:solidFill>
                  <a:srgbClr val="FFFFFF"/>
                </a:solidFill>
                <a:latin typeface="Calibri" panose="020F0502020204030204" pitchFamily="34" charset="0"/>
              </a:rPr>
              <a:t>Read for at least 20 minutes each day. Remind your child to update their reading record and to quiz on Accelerated Reader.</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200"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200"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200" dirty="0">
              <a:solidFill>
                <a:srgbClr val="FFFFFF"/>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000" dirty="0">
                <a:solidFill>
                  <a:srgbClr val="FFFFFF"/>
                </a:solidFill>
                <a:latin typeface="Calibri" panose="020F0502020204030204" pitchFamily="34" charset="0"/>
              </a:rPr>
              <a:t>Log in to Times Table Rockstars to practise for fluency.</a:t>
            </a:r>
            <a:endParaRPr kumimoji="0" lang="en-GB" altLang="en-US" sz="1000" i="0" strike="noStrike" cap="none" normalizeH="0" baseline="0" dirty="0">
              <a:ln>
                <a:noFill/>
              </a:ln>
              <a:solidFill>
                <a:srgbClr val="FFFFFF"/>
              </a:solidFill>
              <a:effectLst/>
              <a:latin typeface="Calibri" panose="020F0502020204030204" pitchFamily="34" charset="0"/>
            </a:endParaRP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i="0" strike="noStrike" cap="none" normalizeH="0" baseline="0" dirty="0">
              <a:ln>
                <a:noFill/>
              </a:ln>
              <a:solidFill>
                <a:schemeClr val="tx1"/>
              </a:solidFill>
              <a:effectLst/>
              <a:latin typeface="Arial" panose="020B0604020202020204" pitchFamily="34" charset="0"/>
            </a:endParaRPr>
          </a:p>
        </p:txBody>
      </p:sp>
      <p:pic>
        <p:nvPicPr>
          <p:cNvPr id="22" name="Picture 21">
            <a:extLst>
              <a:ext uri="{FF2B5EF4-FFF2-40B4-BE49-F238E27FC236}">
                <a16:creationId xmlns:a16="http://schemas.microsoft.com/office/drawing/2014/main" id="{875F42B4-CCA2-1ED3-42AC-071DCA6B7614}"/>
              </a:ext>
            </a:extLst>
          </p:cNvPr>
          <p:cNvPicPr>
            <a:picLocks noChangeAspect="1"/>
          </p:cNvPicPr>
          <p:nvPr/>
        </p:nvPicPr>
        <p:blipFill>
          <a:blip r:embed="rId5"/>
          <a:stretch>
            <a:fillRect/>
          </a:stretch>
        </p:blipFill>
        <p:spPr>
          <a:xfrm>
            <a:off x="1267989" y="11183418"/>
            <a:ext cx="402840" cy="432000"/>
          </a:xfrm>
          <a:prstGeom prst="roundRect">
            <a:avLst/>
          </a:prstGeom>
          <a:ln>
            <a:solidFill>
              <a:schemeClr val="tx1"/>
            </a:solidFill>
          </a:ln>
        </p:spPr>
      </p:pic>
      <p:pic>
        <p:nvPicPr>
          <p:cNvPr id="23" name="Picture 22">
            <a:extLst>
              <a:ext uri="{FF2B5EF4-FFF2-40B4-BE49-F238E27FC236}">
                <a16:creationId xmlns:a16="http://schemas.microsoft.com/office/drawing/2014/main" id="{BA13D8C9-E353-8EB2-1A66-867AF46A539C}"/>
              </a:ext>
            </a:extLst>
          </p:cNvPr>
          <p:cNvPicPr>
            <a:picLocks noChangeAspect="1"/>
          </p:cNvPicPr>
          <p:nvPr/>
        </p:nvPicPr>
        <p:blipFill>
          <a:blip r:embed="rId6"/>
          <a:stretch>
            <a:fillRect/>
          </a:stretch>
        </p:blipFill>
        <p:spPr>
          <a:xfrm>
            <a:off x="1781514" y="11183418"/>
            <a:ext cx="594580" cy="432000"/>
          </a:xfrm>
          <a:prstGeom prst="roundRect">
            <a:avLst/>
          </a:prstGeom>
          <a:ln>
            <a:solidFill>
              <a:schemeClr val="tx1"/>
            </a:solidFill>
          </a:ln>
        </p:spPr>
      </p:pic>
      <p:pic>
        <p:nvPicPr>
          <p:cNvPr id="25" name="Picture 24">
            <a:extLst>
              <a:ext uri="{FF2B5EF4-FFF2-40B4-BE49-F238E27FC236}">
                <a16:creationId xmlns:a16="http://schemas.microsoft.com/office/drawing/2014/main" id="{98F1D20A-1AAD-69E5-5008-FF3F633B0B2F}"/>
              </a:ext>
            </a:extLst>
          </p:cNvPr>
          <p:cNvPicPr>
            <a:picLocks noChangeAspect="1"/>
          </p:cNvPicPr>
          <p:nvPr/>
        </p:nvPicPr>
        <p:blipFill>
          <a:blip r:embed="rId7"/>
          <a:stretch>
            <a:fillRect/>
          </a:stretch>
        </p:blipFill>
        <p:spPr>
          <a:xfrm>
            <a:off x="919667" y="6178065"/>
            <a:ext cx="1761315" cy="396000"/>
          </a:xfrm>
          <a:prstGeom prst="rect">
            <a:avLst/>
          </a:prstGeom>
          <a:ln>
            <a:solidFill>
              <a:schemeClr val="tx1"/>
            </a:solidFill>
          </a:ln>
        </p:spPr>
      </p:pic>
      <p:pic>
        <p:nvPicPr>
          <p:cNvPr id="26" name="Picture 25">
            <a:extLst>
              <a:ext uri="{FF2B5EF4-FFF2-40B4-BE49-F238E27FC236}">
                <a16:creationId xmlns:a16="http://schemas.microsoft.com/office/drawing/2014/main" id="{07A0BC9A-2846-6D5D-4BD2-2E08F5CB9E98}"/>
              </a:ext>
            </a:extLst>
          </p:cNvPr>
          <p:cNvPicPr>
            <a:picLocks noChangeAspect="1"/>
          </p:cNvPicPr>
          <p:nvPr/>
        </p:nvPicPr>
        <p:blipFill>
          <a:blip r:embed="rId8"/>
          <a:stretch>
            <a:fillRect/>
          </a:stretch>
        </p:blipFill>
        <p:spPr>
          <a:xfrm rot="20874043">
            <a:off x="2466780" y="5314096"/>
            <a:ext cx="399024" cy="612000"/>
          </a:xfrm>
          <a:prstGeom prst="rect">
            <a:avLst/>
          </a:prstGeom>
          <a:ln>
            <a:solidFill>
              <a:schemeClr val="tx1"/>
            </a:solidFill>
          </a:ln>
        </p:spPr>
      </p:pic>
      <p:pic>
        <p:nvPicPr>
          <p:cNvPr id="27" name="Picture 26">
            <a:extLst>
              <a:ext uri="{FF2B5EF4-FFF2-40B4-BE49-F238E27FC236}">
                <a16:creationId xmlns:a16="http://schemas.microsoft.com/office/drawing/2014/main" id="{29F00675-EEC7-2BA8-3CF5-8423534E3705}"/>
              </a:ext>
            </a:extLst>
          </p:cNvPr>
          <p:cNvPicPr>
            <a:picLocks noChangeAspect="1"/>
          </p:cNvPicPr>
          <p:nvPr/>
        </p:nvPicPr>
        <p:blipFill>
          <a:blip r:embed="rId9"/>
          <a:stretch>
            <a:fillRect/>
          </a:stretch>
        </p:blipFill>
        <p:spPr>
          <a:xfrm>
            <a:off x="3040394" y="5540568"/>
            <a:ext cx="635240" cy="612000"/>
          </a:xfrm>
          <a:prstGeom prst="rect">
            <a:avLst/>
          </a:prstGeom>
        </p:spPr>
      </p:pic>
      <p:pic>
        <p:nvPicPr>
          <p:cNvPr id="32" name="Picture 31">
            <a:extLst>
              <a:ext uri="{FF2B5EF4-FFF2-40B4-BE49-F238E27FC236}">
                <a16:creationId xmlns:a16="http://schemas.microsoft.com/office/drawing/2014/main" id="{304CF74C-0684-A1F4-D7A6-FD5C1D42EF5C}"/>
              </a:ext>
            </a:extLst>
          </p:cNvPr>
          <p:cNvPicPr>
            <a:picLocks noChangeAspect="1"/>
          </p:cNvPicPr>
          <p:nvPr/>
        </p:nvPicPr>
        <p:blipFill>
          <a:blip r:embed="rId10"/>
          <a:srcRect t="45579" b="45563"/>
          <a:stretch/>
        </p:blipFill>
        <p:spPr>
          <a:xfrm>
            <a:off x="2342056" y="2404310"/>
            <a:ext cx="2031915" cy="252000"/>
          </a:xfrm>
          <a:prstGeom prst="rect">
            <a:avLst/>
          </a:prstGeom>
        </p:spPr>
      </p:pic>
    </p:spTree>
    <p:extLst>
      <p:ext uri="{BB962C8B-B14F-4D97-AF65-F5344CB8AC3E}">
        <p14:creationId xmlns:p14="http://schemas.microsoft.com/office/powerpoint/2010/main" val="2126447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439</TotalTime>
  <Words>477</Words>
  <Application>Microsoft Office PowerPoint</Application>
  <PresentationFormat>Widescreen</PresentationFormat>
  <Paragraphs>44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Sargent</dc:creator>
  <cp:lastModifiedBy>Charlotte Daniels</cp:lastModifiedBy>
  <cp:revision>27</cp:revision>
  <dcterms:created xsi:type="dcterms:W3CDTF">2023-05-23T14:26:59Z</dcterms:created>
  <dcterms:modified xsi:type="dcterms:W3CDTF">2024-11-02T07:16:20Z</dcterms:modified>
</cp:coreProperties>
</file>