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Lst>
  <p:sldSz cx="6858000" cy="12192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12EE"/>
    <a:srgbClr val="B625FF"/>
    <a:srgbClr val="9548F2"/>
    <a:srgbClr val="CC66FF"/>
    <a:srgbClr val="CC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p:scale>
          <a:sx n="60" d="100"/>
          <a:sy n="60" d="100"/>
        </p:scale>
        <p:origin x="2467" y="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995312"/>
            <a:ext cx="5829300" cy="4244622"/>
          </a:xfrm>
        </p:spPr>
        <p:txBody>
          <a:bodyPr anchor="b"/>
          <a:lstStyle>
            <a:lvl1pPr algn="ctr">
              <a:defRPr sz="4500"/>
            </a:lvl1pPr>
          </a:lstStyle>
          <a:p>
            <a:r>
              <a:rPr lang="en-GB"/>
              <a:t>Click to edit Master title style</a:t>
            </a:r>
            <a:endParaRPr lang="en-US" dirty="0"/>
          </a:p>
        </p:txBody>
      </p:sp>
      <p:sp>
        <p:nvSpPr>
          <p:cNvPr id="3" name="Subtitle 2"/>
          <p:cNvSpPr>
            <a:spLocks noGrp="1"/>
          </p:cNvSpPr>
          <p:nvPr>
            <p:ph type="subTitle" idx="1"/>
          </p:nvPr>
        </p:nvSpPr>
        <p:spPr>
          <a:xfrm>
            <a:off x="857250" y="6403623"/>
            <a:ext cx="5143500" cy="2943577"/>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F1DFE126-AB52-4041-B6F4-D10A3AED0517}" type="datetimeFigureOut">
              <a:rPr lang="en-GB" smtClean="0"/>
              <a:t>02/11/2024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B36A17E-9129-4A21-920A-E4BD7BED82AC}" type="slidenum">
              <a:rPr lang="en-GB" smtClean="0"/>
              <a:t>‹#›</a:t>
            </a:fld>
            <a:endParaRPr lang="en-GB"/>
          </a:p>
        </p:txBody>
      </p:sp>
    </p:spTree>
    <p:extLst>
      <p:ext uri="{BB962C8B-B14F-4D97-AF65-F5344CB8AC3E}">
        <p14:creationId xmlns:p14="http://schemas.microsoft.com/office/powerpoint/2010/main" val="3520789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F1DFE126-AB52-4041-B6F4-D10A3AED0517}" type="datetimeFigureOut">
              <a:rPr lang="en-GB" smtClean="0"/>
              <a:t>02/11/2024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B36A17E-9129-4A21-920A-E4BD7BED82AC}" type="slidenum">
              <a:rPr lang="en-GB" smtClean="0"/>
              <a:t>‹#›</a:t>
            </a:fld>
            <a:endParaRPr lang="en-GB"/>
          </a:p>
        </p:txBody>
      </p:sp>
    </p:spTree>
    <p:extLst>
      <p:ext uri="{BB962C8B-B14F-4D97-AF65-F5344CB8AC3E}">
        <p14:creationId xmlns:p14="http://schemas.microsoft.com/office/powerpoint/2010/main" val="6067225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649111"/>
            <a:ext cx="1478756" cy="10332156"/>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471488" y="649111"/>
            <a:ext cx="4350544" cy="10332156"/>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F1DFE126-AB52-4041-B6F4-D10A3AED0517}" type="datetimeFigureOut">
              <a:rPr lang="en-GB" smtClean="0"/>
              <a:t>02/11/2024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B36A17E-9129-4A21-920A-E4BD7BED82AC}" type="slidenum">
              <a:rPr lang="en-GB" smtClean="0"/>
              <a:t>‹#›</a:t>
            </a:fld>
            <a:endParaRPr lang="en-GB"/>
          </a:p>
        </p:txBody>
      </p:sp>
    </p:spTree>
    <p:extLst>
      <p:ext uri="{BB962C8B-B14F-4D97-AF65-F5344CB8AC3E}">
        <p14:creationId xmlns:p14="http://schemas.microsoft.com/office/powerpoint/2010/main" val="446836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F1DFE126-AB52-4041-B6F4-D10A3AED0517}" type="datetimeFigureOut">
              <a:rPr lang="en-GB" smtClean="0"/>
              <a:t>02/11/2024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B36A17E-9129-4A21-920A-E4BD7BED82AC}" type="slidenum">
              <a:rPr lang="en-GB" smtClean="0"/>
              <a:t>‹#›</a:t>
            </a:fld>
            <a:endParaRPr lang="en-GB"/>
          </a:p>
        </p:txBody>
      </p:sp>
    </p:spTree>
    <p:extLst>
      <p:ext uri="{BB962C8B-B14F-4D97-AF65-F5344CB8AC3E}">
        <p14:creationId xmlns:p14="http://schemas.microsoft.com/office/powerpoint/2010/main" val="3323164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3039537"/>
            <a:ext cx="5915025" cy="5071532"/>
          </a:xfrm>
        </p:spPr>
        <p:txBody>
          <a:bodyPr anchor="b"/>
          <a:lstStyle>
            <a:lvl1pPr>
              <a:defRPr sz="4500"/>
            </a:lvl1pPr>
          </a:lstStyle>
          <a:p>
            <a:r>
              <a:rPr lang="en-GB"/>
              <a:t>Click to edit Master title style</a:t>
            </a:r>
            <a:endParaRPr lang="en-US" dirty="0"/>
          </a:p>
        </p:txBody>
      </p:sp>
      <p:sp>
        <p:nvSpPr>
          <p:cNvPr id="3" name="Text Placeholder 2"/>
          <p:cNvSpPr>
            <a:spLocks noGrp="1"/>
          </p:cNvSpPr>
          <p:nvPr>
            <p:ph type="body" idx="1"/>
          </p:nvPr>
        </p:nvSpPr>
        <p:spPr>
          <a:xfrm>
            <a:off x="467916" y="8159048"/>
            <a:ext cx="5915025" cy="266699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F1DFE126-AB52-4041-B6F4-D10A3AED0517}" type="datetimeFigureOut">
              <a:rPr lang="en-GB" smtClean="0"/>
              <a:t>02/11/2024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B36A17E-9129-4A21-920A-E4BD7BED82AC}" type="slidenum">
              <a:rPr lang="en-GB" smtClean="0"/>
              <a:t>‹#›</a:t>
            </a:fld>
            <a:endParaRPr lang="en-GB"/>
          </a:p>
        </p:txBody>
      </p:sp>
    </p:spTree>
    <p:extLst>
      <p:ext uri="{BB962C8B-B14F-4D97-AF65-F5344CB8AC3E}">
        <p14:creationId xmlns:p14="http://schemas.microsoft.com/office/powerpoint/2010/main" val="20078939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471488" y="3245556"/>
            <a:ext cx="2914650" cy="77357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3471863" y="3245556"/>
            <a:ext cx="2914650" cy="77357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F1DFE126-AB52-4041-B6F4-D10A3AED0517}" type="datetimeFigureOut">
              <a:rPr lang="en-GB" smtClean="0"/>
              <a:t>02/11/2024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B36A17E-9129-4A21-920A-E4BD7BED82AC}" type="slidenum">
              <a:rPr lang="en-GB" smtClean="0"/>
              <a:t>‹#›</a:t>
            </a:fld>
            <a:endParaRPr lang="en-GB"/>
          </a:p>
        </p:txBody>
      </p:sp>
    </p:spTree>
    <p:extLst>
      <p:ext uri="{BB962C8B-B14F-4D97-AF65-F5344CB8AC3E}">
        <p14:creationId xmlns:p14="http://schemas.microsoft.com/office/powerpoint/2010/main" val="5183844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649114"/>
            <a:ext cx="5915025" cy="2356556"/>
          </a:xfrm>
        </p:spPr>
        <p:txBody>
          <a:bodyPr/>
          <a:lstStyle/>
          <a:p>
            <a:r>
              <a:rPr lang="en-GB"/>
              <a:t>Click to edit Master title style</a:t>
            </a:r>
            <a:endParaRPr lang="en-US" dirty="0"/>
          </a:p>
        </p:txBody>
      </p:sp>
      <p:sp>
        <p:nvSpPr>
          <p:cNvPr id="3" name="Text Placeholder 2"/>
          <p:cNvSpPr>
            <a:spLocks noGrp="1"/>
          </p:cNvSpPr>
          <p:nvPr>
            <p:ph type="body" idx="1"/>
          </p:nvPr>
        </p:nvSpPr>
        <p:spPr>
          <a:xfrm>
            <a:off x="472381" y="2988734"/>
            <a:ext cx="2901255" cy="146473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472381" y="4453467"/>
            <a:ext cx="2901255" cy="655037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3471863" y="2988734"/>
            <a:ext cx="2915543" cy="146473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3471863" y="4453467"/>
            <a:ext cx="2915543" cy="655037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F1DFE126-AB52-4041-B6F4-D10A3AED0517}" type="datetimeFigureOut">
              <a:rPr lang="en-GB" smtClean="0"/>
              <a:t>02/11/2024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B36A17E-9129-4A21-920A-E4BD7BED82AC}" type="slidenum">
              <a:rPr lang="en-GB" smtClean="0"/>
              <a:t>‹#›</a:t>
            </a:fld>
            <a:endParaRPr lang="en-GB"/>
          </a:p>
        </p:txBody>
      </p:sp>
    </p:spTree>
    <p:extLst>
      <p:ext uri="{BB962C8B-B14F-4D97-AF65-F5344CB8AC3E}">
        <p14:creationId xmlns:p14="http://schemas.microsoft.com/office/powerpoint/2010/main" val="19330150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F1DFE126-AB52-4041-B6F4-D10A3AED0517}" type="datetimeFigureOut">
              <a:rPr lang="en-GB" smtClean="0"/>
              <a:t>02/11/2024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B36A17E-9129-4A21-920A-E4BD7BED82AC}" type="slidenum">
              <a:rPr lang="en-GB" smtClean="0"/>
              <a:t>‹#›</a:t>
            </a:fld>
            <a:endParaRPr lang="en-GB"/>
          </a:p>
        </p:txBody>
      </p:sp>
    </p:spTree>
    <p:extLst>
      <p:ext uri="{BB962C8B-B14F-4D97-AF65-F5344CB8AC3E}">
        <p14:creationId xmlns:p14="http://schemas.microsoft.com/office/powerpoint/2010/main" val="13954958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DFE126-AB52-4041-B6F4-D10A3AED0517}" type="datetimeFigureOut">
              <a:rPr lang="en-GB" smtClean="0"/>
              <a:t>02/11/2024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B36A17E-9129-4A21-920A-E4BD7BED82AC}" type="slidenum">
              <a:rPr lang="en-GB" smtClean="0"/>
              <a:t>‹#›</a:t>
            </a:fld>
            <a:endParaRPr lang="en-GB"/>
          </a:p>
        </p:txBody>
      </p:sp>
    </p:spTree>
    <p:extLst>
      <p:ext uri="{BB962C8B-B14F-4D97-AF65-F5344CB8AC3E}">
        <p14:creationId xmlns:p14="http://schemas.microsoft.com/office/powerpoint/2010/main" val="2817746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812800"/>
            <a:ext cx="2211884" cy="2844800"/>
          </a:xfrm>
        </p:spPr>
        <p:txBody>
          <a:bodyPr anchor="b"/>
          <a:lstStyle>
            <a:lvl1pPr>
              <a:defRPr sz="2400"/>
            </a:lvl1pPr>
          </a:lstStyle>
          <a:p>
            <a:r>
              <a:rPr lang="en-GB"/>
              <a:t>Click to edit Master title style</a:t>
            </a:r>
            <a:endParaRPr lang="en-US" dirty="0"/>
          </a:p>
        </p:txBody>
      </p:sp>
      <p:sp>
        <p:nvSpPr>
          <p:cNvPr id="3" name="Content Placeholder 2"/>
          <p:cNvSpPr>
            <a:spLocks noGrp="1"/>
          </p:cNvSpPr>
          <p:nvPr>
            <p:ph idx="1"/>
          </p:nvPr>
        </p:nvSpPr>
        <p:spPr>
          <a:xfrm>
            <a:off x="2915543" y="1755425"/>
            <a:ext cx="3471863" cy="8664222"/>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472381" y="3657600"/>
            <a:ext cx="2211884" cy="6776156"/>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F1DFE126-AB52-4041-B6F4-D10A3AED0517}" type="datetimeFigureOut">
              <a:rPr lang="en-GB" smtClean="0"/>
              <a:t>02/11/2024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B36A17E-9129-4A21-920A-E4BD7BED82AC}" type="slidenum">
              <a:rPr lang="en-GB" smtClean="0"/>
              <a:t>‹#›</a:t>
            </a:fld>
            <a:endParaRPr lang="en-GB"/>
          </a:p>
        </p:txBody>
      </p:sp>
    </p:spTree>
    <p:extLst>
      <p:ext uri="{BB962C8B-B14F-4D97-AF65-F5344CB8AC3E}">
        <p14:creationId xmlns:p14="http://schemas.microsoft.com/office/powerpoint/2010/main" val="2826109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812800"/>
            <a:ext cx="2211884" cy="2844800"/>
          </a:xfrm>
        </p:spPr>
        <p:txBody>
          <a:bodyPr anchor="b"/>
          <a:lstStyle>
            <a:lvl1pPr>
              <a:defRPr sz="2400"/>
            </a:lvl1pPr>
          </a:lstStyle>
          <a:p>
            <a:r>
              <a:rPr lang="en-GB"/>
              <a:t>Click to edit Master title style</a:t>
            </a:r>
            <a:endParaRPr lang="en-US" dirty="0"/>
          </a:p>
        </p:txBody>
      </p:sp>
      <p:sp>
        <p:nvSpPr>
          <p:cNvPr id="3" name="Picture Placeholder 2"/>
          <p:cNvSpPr>
            <a:spLocks noGrp="1" noChangeAspect="1"/>
          </p:cNvSpPr>
          <p:nvPr>
            <p:ph type="pic" idx="1"/>
          </p:nvPr>
        </p:nvSpPr>
        <p:spPr>
          <a:xfrm>
            <a:off x="2915543" y="1755425"/>
            <a:ext cx="3471863" cy="8664222"/>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dirty="0"/>
          </a:p>
        </p:txBody>
      </p:sp>
      <p:sp>
        <p:nvSpPr>
          <p:cNvPr id="4" name="Text Placeholder 3"/>
          <p:cNvSpPr>
            <a:spLocks noGrp="1"/>
          </p:cNvSpPr>
          <p:nvPr>
            <p:ph type="body" sz="half" idx="2"/>
          </p:nvPr>
        </p:nvSpPr>
        <p:spPr>
          <a:xfrm>
            <a:off x="472381" y="3657600"/>
            <a:ext cx="2211884" cy="6776156"/>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F1DFE126-AB52-4041-B6F4-D10A3AED0517}" type="datetimeFigureOut">
              <a:rPr lang="en-GB" smtClean="0"/>
              <a:t>02/11/2024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B36A17E-9129-4A21-920A-E4BD7BED82AC}" type="slidenum">
              <a:rPr lang="en-GB" smtClean="0"/>
              <a:t>‹#›</a:t>
            </a:fld>
            <a:endParaRPr lang="en-GB"/>
          </a:p>
        </p:txBody>
      </p:sp>
    </p:spTree>
    <p:extLst>
      <p:ext uri="{BB962C8B-B14F-4D97-AF65-F5344CB8AC3E}">
        <p14:creationId xmlns:p14="http://schemas.microsoft.com/office/powerpoint/2010/main" val="10770012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649114"/>
            <a:ext cx="5915025" cy="2356556"/>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471488" y="3245556"/>
            <a:ext cx="5915025" cy="7735712"/>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471488" y="11300181"/>
            <a:ext cx="1543050" cy="649111"/>
          </a:xfrm>
          <a:prstGeom prst="rect">
            <a:avLst/>
          </a:prstGeom>
        </p:spPr>
        <p:txBody>
          <a:bodyPr vert="horz" lIns="91440" tIns="45720" rIns="91440" bIns="45720" rtlCol="0" anchor="ctr"/>
          <a:lstStyle>
            <a:lvl1pPr algn="l">
              <a:defRPr sz="900">
                <a:solidFill>
                  <a:schemeClr val="tx1">
                    <a:tint val="75000"/>
                  </a:schemeClr>
                </a:solidFill>
              </a:defRPr>
            </a:lvl1pPr>
          </a:lstStyle>
          <a:p>
            <a:fld id="{F1DFE126-AB52-4041-B6F4-D10A3AED0517}" type="datetimeFigureOut">
              <a:rPr lang="en-GB" smtClean="0"/>
              <a:t>02/11/2024</a:t>
            </a:fld>
            <a:endParaRPr lang="en-GB"/>
          </a:p>
        </p:txBody>
      </p:sp>
      <p:sp>
        <p:nvSpPr>
          <p:cNvPr id="5" name="Footer Placeholder 4"/>
          <p:cNvSpPr>
            <a:spLocks noGrp="1"/>
          </p:cNvSpPr>
          <p:nvPr>
            <p:ph type="ftr" sz="quarter" idx="3"/>
          </p:nvPr>
        </p:nvSpPr>
        <p:spPr>
          <a:xfrm>
            <a:off x="2271713" y="11300181"/>
            <a:ext cx="2314575" cy="64911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4843463" y="11300181"/>
            <a:ext cx="1543050" cy="649111"/>
          </a:xfrm>
          <a:prstGeom prst="rect">
            <a:avLst/>
          </a:prstGeom>
        </p:spPr>
        <p:txBody>
          <a:bodyPr vert="horz" lIns="91440" tIns="45720" rIns="91440" bIns="45720" rtlCol="0" anchor="ctr"/>
          <a:lstStyle>
            <a:lvl1pPr algn="r">
              <a:defRPr sz="900">
                <a:solidFill>
                  <a:schemeClr val="tx1">
                    <a:tint val="75000"/>
                  </a:schemeClr>
                </a:solidFill>
              </a:defRPr>
            </a:lvl1pPr>
          </a:lstStyle>
          <a:p>
            <a:fld id="{BB36A17E-9129-4A21-920A-E4BD7BED82AC}" type="slidenum">
              <a:rPr lang="en-GB" smtClean="0"/>
              <a:t>‹#›</a:t>
            </a:fld>
            <a:endParaRPr lang="en-GB"/>
          </a:p>
        </p:txBody>
      </p:sp>
    </p:spTree>
    <p:extLst>
      <p:ext uri="{BB962C8B-B14F-4D97-AF65-F5344CB8AC3E}">
        <p14:creationId xmlns:p14="http://schemas.microsoft.com/office/powerpoint/2010/main" val="41209300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F49059E-3FD3-8196-35F9-B1272C1CF323}"/>
              </a:ext>
            </a:extLst>
          </p:cNvPr>
          <p:cNvSpPr/>
          <p:nvPr/>
        </p:nvSpPr>
        <p:spPr>
          <a:xfrm>
            <a:off x="1718539" y="358284"/>
            <a:ext cx="3557898" cy="830997"/>
          </a:xfrm>
          <a:prstGeom prst="rect">
            <a:avLst/>
          </a:prstGeom>
          <a:noFill/>
        </p:spPr>
        <p:txBody>
          <a:bodyPr wrap="none" lIns="91440" tIns="45720" rIns="91440" bIns="45720">
            <a:spAutoFit/>
          </a:bodyPr>
          <a:lstStyle/>
          <a:p>
            <a:pPr algn="ctr"/>
            <a:r>
              <a:rPr lang="en-GB" sz="4800" b="0" cap="none" spc="0" dirty="0">
                <a:ln w="0"/>
                <a:solidFill>
                  <a:schemeClr val="tx1"/>
                </a:solidFill>
                <a:effectLst>
                  <a:outerShdw blurRad="38100" dist="19050" dir="2700000" algn="tl" rotWithShape="0">
                    <a:schemeClr val="dk1">
                      <a:alpha val="40000"/>
                    </a:schemeClr>
                  </a:outerShdw>
                </a:effectLst>
              </a:rPr>
              <a:t>Year </a:t>
            </a:r>
            <a:r>
              <a:rPr lang="en-GB" sz="4800" dirty="0">
                <a:ln w="0"/>
                <a:effectLst>
                  <a:outerShdw blurRad="38100" dist="19050" dir="2700000" algn="tl" rotWithShape="0">
                    <a:schemeClr val="dk1">
                      <a:alpha val="40000"/>
                    </a:schemeClr>
                  </a:outerShdw>
                </a:effectLst>
              </a:rPr>
              <a:t>6</a:t>
            </a:r>
            <a:r>
              <a:rPr lang="en-GB" sz="4800" b="0" cap="none" spc="0" dirty="0">
                <a:ln w="0"/>
                <a:solidFill>
                  <a:schemeClr val="tx1"/>
                </a:solidFill>
                <a:effectLst>
                  <a:outerShdw blurRad="38100" dist="19050" dir="2700000" algn="tl" rotWithShape="0">
                    <a:schemeClr val="dk1">
                      <a:alpha val="40000"/>
                    </a:schemeClr>
                  </a:outerShdw>
                </a:effectLst>
              </a:rPr>
              <a:t> Term 2</a:t>
            </a:r>
          </a:p>
        </p:txBody>
      </p:sp>
      <p:sp>
        <p:nvSpPr>
          <p:cNvPr id="7" name="AutoShape 6">
            <a:extLst>
              <a:ext uri="{FF2B5EF4-FFF2-40B4-BE49-F238E27FC236}">
                <a16:creationId xmlns:a16="http://schemas.microsoft.com/office/drawing/2014/main" id="{2970FEFB-04BB-9A9F-2A81-3FA04B91A50C}"/>
              </a:ext>
            </a:extLst>
          </p:cNvPr>
          <p:cNvSpPr>
            <a:spLocks noChangeArrowheads="1"/>
          </p:cNvSpPr>
          <p:nvPr/>
        </p:nvSpPr>
        <p:spPr bwMode="auto">
          <a:xfrm>
            <a:off x="153656" y="1472967"/>
            <a:ext cx="6564573" cy="2721865"/>
          </a:xfrm>
          <a:prstGeom prst="roundRect">
            <a:avLst>
              <a:gd name="adj" fmla="val 16667"/>
            </a:avLst>
          </a:prstGeom>
          <a:solidFill>
            <a:srgbClr val="FF0000"/>
          </a:solidFill>
          <a:ln w="25400" algn="ctr">
            <a:solidFill>
              <a:srgbClr val="000000"/>
            </a:solidFill>
            <a:round/>
            <a:headEnd/>
            <a:tailEnd/>
          </a:ln>
          <a:effectLst/>
        </p:spPr>
        <p:txBody>
          <a:bodyPr vert="horz" wrap="square" lIns="36576" tIns="36576" rIns="36576" bIns="36576" numCol="1" anchor="t" anchorCtr="0" compatLnSpc="1">
            <a:prstTxWarp prst="textNoShape">
              <a:avLst/>
            </a:prstTxWarp>
          </a:bodyPr>
          <a:lstStyle/>
          <a:p>
            <a:pPr marL="0" marR="0" indent="0" algn="ctr">
              <a:lnSpc>
                <a:spcPct val="119000"/>
              </a:lnSpc>
              <a:spcBef>
                <a:spcPts val="0"/>
              </a:spcBef>
              <a:spcAft>
                <a:spcPts val="600"/>
              </a:spcAft>
            </a:pPr>
            <a:r>
              <a:rPr lang="en-US" sz="1300" b="1" u="sng" kern="1400" dirty="0">
                <a:solidFill>
                  <a:srgbClr val="FFFFFF"/>
                </a:solidFill>
                <a:latin typeface="Ebrima" panose="02000000000000000000" pitchFamily="2" charset="0"/>
              </a:rPr>
              <a:t>Learning Journey: Who Let the Gods Out?</a:t>
            </a:r>
            <a:endParaRPr lang="en-US" sz="1300" b="1" u="sng" kern="1400" dirty="0">
              <a:ln>
                <a:noFill/>
              </a:ln>
              <a:solidFill>
                <a:srgbClr val="FFFFFF"/>
              </a:solidFill>
              <a:effectLst/>
              <a:latin typeface="Ebrima" panose="02000000000000000000" pitchFamily="2" charset="0"/>
            </a:endParaRPr>
          </a:p>
          <a:p>
            <a:pPr marL="0" marR="0" indent="0" algn="ctr">
              <a:lnSpc>
                <a:spcPct val="119000"/>
              </a:lnSpc>
              <a:spcBef>
                <a:spcPts val="0"/>
              </a:spcBef>
              <a:spcAft>
                <a:spcPts val="600"/>
              </a:spcAft>
            </a:pPr>
            <a:r>
              <a:rPr lang="en-US" sz="1300" kern="1400" dirty="0">
                <a:solidFill>
                  <a:srgbClr val="FFFFFF"/>
                </a:solidFill>
                <a:latin typeface="Ebrima" panose="02000000000000000000" pitchFamily="2" charset="0"/>
              </a:rPr>
              <a:t>Our learning journey continues from term 1 into term 2.</a:t>
            </a:r>
          </a:p>
          <a:p>
            <a:pPr marL="0" marR="0" indent="0" algn="ctr">
              <a:lnSpc>
                <a:spcPct val="119000"/>
              </a:lnSpc>
              <a:spcBef>
                <a:spcPts val="0"/>
              </a:spcBef>
              <a:spcAft>
                <a:spcPts val="600"/>
              </a:spcAft>
            </a:pPr>
            <a:r>
              <a:rPr lang="en-US" sz="1200" kern="1400" dirty="0">
                <a:solidFill>
                  <a:srgbClr val="FFFFFF"/>
                </a:solidFill>
                <a:latin typeface="Ebrima" panose="02000000000000000000" pitchFamily="2" charset="0"/>
              </a:rPr>
              <a:t>In geography, we will be focusing on tourism. We will explore the features that attract tourists to Greece and Scotland, and we will consider the impact that tourism has.</a:t>
            </a:r>
          </a:p>
          <a:p>
            <a:pPr marL="0" marR="0" indent="0" algn="ctr">
              <a:lnSpc>
                <a:spcPct val="119000"/>
              </a:lnSpc>
              <a:spcBef>
                <a:spcPts val="0"/>
              </a:spcBef>
              <a:spcAft>
                <a:spcPts val="600"/>
              </a:spcAft>
            </a:pPr>
            <a:r>
              <a:rPr lang="en-US" sz="1200" kern="1400" dirty="0">
                <a:solidFill>
                  <a:srgbClr val="FFFFFF"/>
                </a:solidFill>
                <a:latin typeface="Ebrima" panose="02000000000000000000" pitchFamily="2" charset="0"/>
              </a:rPr>
              <a:t>In RE, we will read from the book of Genesis. We will discuss different interpretations of it, and we will compare the biblical account of creation to scientific explanations for our universe. </a:t>
            </a:r>
          </a:p>
          <a:p>
            <a:pPr marL="0" marR="0" indent="0" algn="ctr">
              <a:lnSpc>
                <a:spcPct val="119000"/>
              </a:lnSpc>
              <a:spcBef>
                <a:spcPts val="0"/>
              </a:spcBef>
              <a:spcAft>
                <a:spcPts val="600"/>
              </a:spcAft>
            </a:pPr>
            <a:r>
              <a:rPr lang="en-US" sz="1200" kern="1400" dirty="0">
                <a:ln>
                  <a:noFill/>
                </a:ln>
                <a:solidFill>
                  <a:srgbClr val="FFFFFF"/>
                </a:solidFill>
                <a:effectLst/>
                <a:latin typeface="Ebrima" panose="02000000000000000000" pitchFamily="2" charset="0"/>
              </a:rPr>
              <a:t>In </a:t>
            </a:r>
            <a:r>
              <a:rPr lang="en-US" sz="1200" kern="1400" dirty="0">
                <a:solidFill>
                  <a:srgbClr val="FFFFFF"/>
                </a:solidFill>
                <a:latin typeface="Ebrima" panose="02000000000000000000" pitchFamily="2" charset="0"/>
              </a:rPr>
              <a:t>design technology,</a:t>
            </a:r>
            <a:r>
              <a:rPr lang="en-US" sz="1200" kern="1400" dirty="0">
                <a:ln>
                  <a:noFill/>
                </a:ln>
                <a:solidFill>
                  <a:srgbClr val="FFFFFF"/>
                </a:solidFill>
                <a:effectLst/>
                <a:latin typeface="Ebrima" panose="02000000000000000000" pitchFamily="2" charset="0"/>
              </a:rPr>
              <a:t> we will plan, cost and make a meal</a:t>
            </a:r>
            <a:r>
              <a:rPr lang="en-US" sz="1200" kern="1400" dirty="0">
                <a:solidFill>
                  <a:srgbClr val="FFFFFF"/>
                </a:solidFill>
                <a:latin typeface="Ebrima" panose="02000000000000000000" pitchFamily="2" charset="0"/>
              </a:rPr>
              <a:t> that’s hot, </a:t>
            </a:r>
            <a:r>
              <a:rPr lang="en-US" sz="1200" kern="1400" dirty="0" err="1">
                <a:solidFill>
                  <a:srgbClr val="FFFFFF"/>
                </a:solidFill>
                <a:latin typeface="Ebrima" panose="02000000000000000000" pitchFamily="2" charset="0"/>
              </a:rPr>
              <a:t>savaoury</a:t>
            </a:r>
            <a:r>
              <a:rPr lang="en-US" sz="1200" kern="1400" dirty="0">
                <a:solidFill>
                  <a:srgbClr val="FFFFFF"/>
                </a:solidFill>
                <a:latin typeface="Ebrima" panose="02000000000000000000" pitchFamily="2" charset="0"/>
              </a:rPr>
              <a:t> and balanced</a:t>
            </a:r>
            <a:r>
              <a:rPr lang="en-US" sz="1200" kern="1400">
                <a:solidFill>
                  <a:srgbClr val="FFFFFF"/>
                </a:solidFill>
                <a:latin typeface="Ebrima" panose="02000000000000000000" pitchFamily="2" charset="0"/>
              </a:rPr>
              <a:t>, and </a:t>
            </a:r>
            <a:r>
              <a:rPr lang="en-US" sz="1200" kern="1400" dirty="0">
                <a:solidFill>
                  <a:srgbClr val="FFFFFF"/>
                </a:solidFill>
                <a:latin typeface="Ebrima" panose="02000000000000000000" pitchFamily="2" charset="0"/>
              </a:rPr>
              <a:t>in science, we’ll be learning about Earth and space.</a:t>
            </a:r>
            <a:endParaRPr lang="en-US" sz="1300" kern="1400" dirty="0">
              <a:ln>
                <a:noFill/>
              </a:ln>
              <a:solidFill>
                <a:schemeClr val="bg1"/>
              </a:solidFill>
              <a:effectLst/>
              <a:latin typeface="Calibri" panose="020F0502020204030204" pitchFamily="34" charset="0"/>
            </a:endParaRPr>
          </a:p>
          <a:p>
            <a:pPr marL="0" marR="0" indent="0" algn="l">
              <a:lnSpc>
                <a:spcPct val="119000"/>
              </a:lnSpc>
              <a:spcBef>
                <a:spcPts val="0"/>
              </a:spcBef>
              <a:spcAft>
                <a:spcPts val="600"/>
              </a:spcAft>
            </a:pPr>
            <a:r>
              <a:rPr lang="en-US" sz="1300" kern="1400" dirty="0">
                <a:ln>
                  <a:noFill/>
                </a:ln>
                <a:solidFill>
                  <a:schemeClr val="bg1"/>
                </a:solidFill>
                <a:effectLst/>
                <a:latin typeface="Calibri" panose="020F0502020204030204" pitchFamily="34" charset="0"/>
              </a:rPr>
              <a:t> </a:t>
            </a:r>
          </a:p>
          <a:p>
            <a:pPr marL="0" marR="0" indent="0" algn="l">
              <a:lnSpc>
                <a:spcPct val="119000"/>
              </a:lnSpc>
              <a:spcBef>
                <a:spcPts val="0"/>
              </a:spcBef>
              <a:spcAft>
                <a:spcPts val="600"/>
              </a:spcAft>
            </a:pPr>
            <a:endParaRPr lang="en-US" sz="1800" kern="1400" dirty="0">
              <a:ln>
                <a:noFill/>
              </a:ln>
              <a:solidFill>
                <a:srgbClr val="000000"/>
              </a:solidFill>
              <a:effectLst/>
              <a:latin typeface="Calibri" panose="020F0502020204030204" pitchFamily="34" charset="0"/>
            </a:endParaRPr>
          </a:p>
        </p:txBody>
      </p:sp>
      <p:sp>
        <p:nvSpPr>
          <p:cNvPr id="8" name="AutoShape 6">
            <a:extLst>
              <a:ext uri="{FF2B5EF4-FFF2-40B4-BE49-F238E27FC236}">
                <a16:creationId xmlns:a16="http://schemas.microsoft.com/office/drawing/2014/main" id="{A5A8EADD-7FC8-9420-D55B-D88343B4D5F5}"/>
              </a:ext>
            </a:extLst>
          </p:cNvPr>
          <p:cNvSpPr>
            <a:spLocks noChangeArrowheads="1"/>
          </p:cNvSpPr>
          <p:nvPr/>
        </p:nvSpPr>
        <p:spPr bwMode="auto">
          <a:xfrm>
            <a:off x="163770" y="4272220"/>
            <a:ext cx="3519810" cy="1728000"/>
          </a:xfrm>
          <a:prstGeom prst="roundRect">
            <a:avLst>
              <a:gd name="adj" fmla="val 16667"/>
            </a:avLst>
          </a:prstGeom>
          <a:solidFill>
            <a:srgbClr val="FF0000"/>
          </a:solidFill>
          <a:ln w="25400" algn="ctr">
            <a:solidFill>
              <a:srgbClr val="000000"/>
            </a:solidFill>
            <a:round/>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300" b="1" i="0" u="sng" strike="noStrike" cap="none" normalizeH="0" baseline="0" dirty="0">
                <a:ln>
                  <a:noFill/>
                </a:ln>
                <a:solidFill>
                  <a:srgbClr val="FFFFFF"/>
                </a:solidFill>
                <a:effectLst/>
              </a:rPr>
              <a:t>English</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GB" altLang="en-US" sz="200" b="1" i="0" u="sng" strike="noStrike" cap="none" normalizeH="0" baseline="0" dirty="0">
              <a:ln>
                <a:noFill/>
              </a:ln>
              <a:solidFill>
                <a:srgbClr val="FFFFFF"/>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300" i="0" strike="noStrike" cap="none" normalizeH="0" baseline="0" dirty="0">
                <a:ln>
                  <a:noFill/>
                </a:ln>
                <a:solidFill>
                  <a:srgbClr val="FFFFFF"/>
                </a:solidFill>
                <a:effectLst/>
              </a:rPr>
              <a:t>This term, we will </a:t>
            </a:r>
            <a:r>
              <a:rPr lang="en-GB" altLang="en-US" sz="1300" dirty="0">
                <a:solidFill>
                  <a:srgbClr val="FFFFFF"/>
                </a:solidFill>
              </a:rPr>
              <a:t>be writing suspense stories and explanation texts inspired by Skellig.</a:t>
            </a:r>
            <a:endParaRPr lang="en-US" sz="1300" kern="1400" dirty="0">
              <a:ln>
                <a:noFill/>
              </a:ln>
              <a:solidFill>
                <a:srgbClr val="000000"/>
              </a:solidFill>
              <a:effectLst/>
            </a:endParaRPr>
          </a:p>
        </p:txBody>
      </p:sp>
      <p:sp>
        <p:nvSpPr>
          <p:cNvPr id="9" name="AutoShape 6">
            <a:extLst>
              <a:ext uri="{FF2B5EF4-FFF2-40B4-BE49-F238E27FC236}">
                <a16:creationId xmlns:a16="http://schemas.microsoft.com/office/drawing/2014/main" id="{803C53AC-BF03-752C-1C98-798143CFBB90}"/>
              </a:ext>
            </a:extLst>
          </p:cNvPr>
          <p:cNvSpPr>
            <a:spLocks noChangeArrowheads="1"/>
          </p:cNvSpPr>
          <p:nvPr/>
        </p:nvSpPr>
        <p:spPr bwMode="auto">
          <a:xfrm>
            <a:off x="163770" y="6111110"/>
            <a:ext cx="4121625" cy="1728000"/>
          </a:xfrm>
          <a:prstGeom prst="roundRect">
            <a:avLst>
              <a:gd name="adj" fmla="val 16667"/>
            </a:avLst>
          </a:prstGeom>
          <a:solidFill>
            <a:srgbClr val="FF0000"/>
          </a:solidFill>
          <a:ln w="25400" algn="ctr">
            <a:solidFill>
              <a:srgbClr val="000000"/>
            </a:solidFill>
            <a:round/>
            <a:headEnd/>
            <a:tailEnd/>
          </a:ln>
          <a:effectLst/>
        </p:spPr>
        <p:txBody>
          <a:bodyPr vert="horz" wrap="square" lIns="36576" tIns="36576" rIns="36576" bIns="36576" numCol="1" anchor="t"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pPr>
            <a:r>
              <a:rPr lang="en-GB" altLang="en-US" sz="1400" b="1" dirty="0">
                <a:solidFill>
                  <a:srgbClr val="FFFFFF"/>
                </a:solidFill>
                <a:latin typeface="Calibri" panose="020F0502020204030204" pitchFamily="34" charset="0"/>
              </a:rPr>
              <a:t>                                                       </a:t>
            </a:r>
            <a:r>
              <a:rPr lang="en-GB" altLang="en-US" sz="1400" b="1" u="sng" dirty="0">
                <a:solidFill>
                  <a:srgbClr val="FFFFFF"/>
                </a:solidFill>
                <a:latin typeface="Calibri" panose="020F0502020204030204" pitchFamily="34" charset="0"/>
              </a:rPr>
              <a:t> Maths</a:t>
            </a:r>
          </a:p>
          <a:p>
            <a:pPr marL="0" marR="0" lvl="0" indent="0" algn="ctr" defTabSz="914400" rtl="0" eaLnBrk="0" fontAlgn="base" latinLnBrk="0" hangingPunct="0">
              <a:lnSpc>
                <a:spcPct val="100000"/>
              </a:lnSpc>
              <a:spcBef>
                <a:spcPct val="0"/>
              </a:spcBef>
              <a:spcAft>
                <a:spcPct val="0"/>
              </a:spcAft>
              <a:buClrTx/>
              <a:buSzTx/>
              <a:buFontTx/>
              <a:buNone/>
              <a:tabLst/>
            </a:pPr>
            <a:endParaRPr lang="en-GB" altLang="en-US" sz="2800" b="1" dirty="0">
              <a:solidFill>
                <a:srgbClr val="FFFFFF"/>
              </a:solidFill>
              <a:latin typeface="Calibri" panose="020F0502020204030204" pitchFamily="34" charset="0"/>
            </a:endParaRPr>
          </a:p>
          <a:p>
            <a:pPr algn="ctr" defTabSz="914400" eaLnBrk="0" fontAlgn="base" hangingPunct="0">
              <a:spcBef>
                <a:spcPct val="0"/>
              </a:spcBef>
              <a:spcAft>
                <a:spcPct val="0"/>
              </a:spcAft>
            </a:pPr>
            <a:r>
              <a:rPr lang="en-US" sz="1200" kern="1400" dirty="0">
                <a:ln>
                  <a:noFill/>
                </a:ln>
                <a:solidFill>
                  <a:srgbClr val="FFFFFF"/>
                </a:solidFill>
                <a:effectLst/>
              </a:rPr>
              <a:t>In </a:t>
            </a:r>
            <a:r>
              <a:rPr lang="en-US" sz="1200" kern="1400" dirty="0" err="1">
                <a:ln>
                  <a:noFill/>
                </a:ln>
                <a:solidFill>
                  <a:srgbClr val="FFFFFF"/>
                </a:solidFill>
                <a:effectLst/>
              </a:rPr>
              <a:t>maths</a:t>
            </a:r>
            <a:r>
              <a:rPr lang="en-US" sz="1200" kern="1400" dirty="0">
                <a:ln>
                  <a:noFill/>
                </a:ln>
                <a:solidFill>
                  <a:srgbClr val="FFFFFF"/>
                </a:solidFill>
                <a:effectLst/>
              </a:rPr>
              <a:t>, we will </a:t>
            </a:r>
            <a:r>
              <a:rPr lang="en-US" sz="1200" kern="1400" dirty="0">
                <a:solidFill>
                  <a:srgbClr val="FFFFFF"/>
                </a:solidFill>
              </a:rPr>
              <a:t>consolidate our understanding of </a:t>
            </a:r>
            <a:r>
              <a:rPr lang="en-US" sz="1200" kern="1400" dirty="0">
                <a:ln>
                  <a:noFill/>
                </a:ln>
                <a:solidFill>
                  <a:srgbClr val="FFFFFF"/>
                </a:solidFill>
                <a:effectLst/>
              </a:rPr>
              <a:t>proper fractions, improper fractions and mixed numbers. First, we will practice the addition and subtraction of fractions, and, in the latter half of the term, we will learn to multiply and divide them by an integer.</a:t>
            </a:r>
            <a:endParaRPr lang="en-US" sz="1200" kern="1400" dirty="0">
              <a:ln>
                <a:noFill/>
              </a:ln>
              <a:solidFill>
                <a:srgbClr val="000000"/>
              </a:solidFill>
              <a:effectLst/>
            </a:endParaRPr>
          </a:p>
        </p:txBody>
      </p:sp>
      <p:sp>
        <p:nvSpPr>
          <p:cNvPr id="10" name="AutoShape 6">
            <a:extLst>
              <a:ext uri="{FF2B5EF4-FFF2-40B4-BE49-F238E27FC236}">
                <a16:creationId xmlns:a16="http://schemas.microsoft.com/office/drawing/2014/main" id="{FDD31B8B-E415-72C1-399D-6C6267637E9C}"/>
              </a:ext>
            </a:extLst>
          </p:cNvPr>
          <p:cNvSpPr>
            <a:spLocks noChangeArrowheads="1"/>
          </p:cNvSpPr>
          <p:nvPr/>
        </p:nvSpPr>
        <p:spPr bwMode="auto">
          <a:xfrm>
            <a:off x="143413" y="7939680"/>
            <a:ext cx="4121625" cy="1119849"/>
          </a:xfrm>
          <a:prstGeom prst="roundRect">
            <a:avLst>
              <a:gd name="adj" fmla="val 16667"/>
            </a:avLst>
          </a:prstGeom>
          <a:solidFill>
            <a:srgbClr val="FF0000"/>
          </a:solidFill>
          <a:ln w="25400" algn="ctr">
            <a:solidFill>
              <a:srgbClr val="000000"/>
            </a:solidFill>
            <a:round/>
            <a:headEnd/>
            <a:tailEnd/>
          </a:ln>
          <a:effectLst/>
        </p:spPr>
        <p:txBody>
          <a:bodyPr vert="horz" wrap="square" lIns="36576" tIns="36576" rIns="36576" bIns="36576" numCol="1" anchor="t" anchorCtr="0" compatLnSpc="1">
            <a:prstTxWarp prst="textNoShape">
              <a:avLst/>
            </a:prstTxWarp>
          </a:bodyPr>
          <a:lstStyle/>
          <a:p>
            <a:pPr lvl="0" algn="ctr" defTabSz="914400" eaLnBrk="0" fontAlgn="base" hangingPunct="0">
              <a:spcBef>
                <a:spcPct val="0"/>
              </a:spcBef>
              <a:spcAft>
                <a:spcPct val="0"/>
              </a:spcAft>
            </a:pPr>
            <a:r>
              <a:rPr lang="en-GB" altLang="en-US" sz="1400" b="1" u="sng" dirty="0">
                <a:solidFill>
                  <a:srgbClr val="FFFFFF"/>
                </a:solidFill>
                <a:latin typeface="Calibri" panose="020F0502020204030204" pitchFamily="34" charset="0"/>
              </a:rPr>
              <a:t>Wellbeing</a:t>
            </a:r>
          </a:p>
          <a:p>
            <a:pPr lvl="0" algn="ctr" defTabSz="914400" eaLnBrk="0" fontAlgn="base" hangingPunct="0">
              <a:spcBef>
                <a:spcPct val="0"/>
              </a:spcBef>
              <a:spcAft>
                <a:spcPct val="0"/>
              </a:spcAft>
            </a:pPr>
            <a:endParaRPr lang="en-GB" altLang="en-US" sz="200" b="1" u="sng" dirty="0">
              <a:solidFill>
                <a:srgbClr val="FFFFFF"/>
              </a:solidFill>
              <a:latin typeface="Calibri" panose="020F0502020204030204" pitchFamily="34" charset="0"/>
            </a:endParaRPr>
          </a:p>
          <a:p>
            <a:pPr lvl="0" algn="ctr" defTabSz="914400" eaLnBrk="0" fontAlgn="base" hangingPunct="0">
              <a:spcBef>
                <a:spcPct val="0"/>
              </a:spcBef>
              <a:spcAft>
                <a:spcPct val="0"/>
              </a:spcAft>
            </a:pPr>
            <a:r>
              <a:rPr lang="en-GB" altLang="en-US" sz="1200" dirty="0">
                <a:solidFill>
                  <a:srgbClr val="FFFFFF"/>
                </a:solidFill>
                <a:latin typeface="Calibri" panose="020F0502020204030204" pitchFamily="34" charset="0"/>
              </a:rPr>
              <a:t>In wellbeing, we will continue to focus on ways to look after our physical and our mental health. Lessons will cover a range of issues including dental health, sleep, social media and the use of drugs.</a:t>
            </a:r>
          </a:p>
        </p:txBody>
      </p:sp>
      <p:sp>
        <p:nvSpPr>
          <p:cNvPr id="11" name="AutoShape 6">
            <a:extLst>
              <a:ext uri="{FF2B5EF4-FFF2-40B4-BE49-F238E27FC236}">
                <a16:creationId xmlns:a16="http://schemas.microsoft.com/office/drawing/2014/main" id="{15DE3D0E-50DB-83D1-DCBC-863C631951D5}"/>
              </a:ext>
            </a:extLst>
          </p:cNvPr>
          <p:cNvSpPr>
            <a:spLocks noChangeArrowheads="1"/>
          </p:cNvSpPr>
          <p:nvPr/>
        </p:nvSpPr>
        <p:spPr bwMode="auto">
          <a:xfrm>
            <a:off x="163770" y="9160098"/>
            <a:ext cx="3282287" cy="2700000"/>
          </a:xfrm>
          <a:prstGeom prst="roundRect">
            <a:avLst>
              <a:gd name="adj" fmla="val 16667"/>
            </a:avLst>
          </a:prstGeom>
          <a:solidFill>
            <a:srgbClr val="FF0000"/>
          </a:solidFill>
          <a:ln w="25400" algn="ctr">
            <a:solidFill>
              <a:srgbClr val="000000"/>
            </a:solidFill>
            <a:round/>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400" b="1" i="0" u="sng" strike="noStrike" cap="none" normalizeH="0" baseline="0" dirty="0">
                <a:ln>
                  <a:noFill/>
                </a:ln>
                <a:solidFill>
                  <a:srgbClr val="FFFFFF"/>
                </a:solidFill>
                <a:effectLst/>
                <a:latin typeface="Calibri" panose="020F0502020204030204" pitchFamily="34" charset="0"/>
              </a:rPr>
              <a:t>Support at home</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GB" altLang="en-US" sz="200" b="1" i="0" strike="noStrike" cap="none" normalizeH="0" baseline="0" dirty="0">
              <a:ln>
                <a:noFill/>
              </a:ln>
              <a:solidFill>
                <a:srgbClr val="FFFFFF"/>
              </a:solidFill>
              <a:effectLst/>
              <a:latin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200" i="0" strike="noStrike" cap="none" normalizeH="0" baseline="0" dirty="0">
                <a:ln>
                  <a:noFill/>
                </a:ln>
                <a:solidFill>
                  <a:srgbClr val="FFFFFF"/>
                </a:solidFill>
                <a:effectLst/>
                <a:latin typeface="Calibri" panose="020F0502020204030204" pitchFamily="34" charset="0"/>
              </a:rPr>
              <a:t>Homework </a:t>
            </a:r>
            <a:r>
              <a:rPr lang="en-GB" altLang="en-US" sz="1200" dirty="0">
                <a:solidFill>
                  <a:srgbClr val="FFFFFF"/>
                </a:solidFill>
                <a:latin typeface="Calibri" panose="020F0502020204030204" pitchFamily="34" charset="0"/>
              </a:rPr>
              <a:t>will be set on a Wednesday and is due the following Monday. </a:t>
            </a:r>
            <a:r>
              <a:rPr kumimoji="0" lang="en-GB" altLang="en-US" sz="1200" i="0" strike="noStrike" cap="none" normalizeH="0" baseline="0" dirty="0">
                <a:ln>
                  <a:noFill/>
                </a:ln>
                <a:solidFill>
                  <a:srgbClr val="FFFFFF"/>
                </a:solidFill>
                <a:effectLst/>
                <a:latin typeface="Calibri" panose="020F0502020204030204" pitchFamily="34" charset="0"/>
              </a:rPr>
              <a:t>Please encourage your child</a:t>
            </a:r>
            <a:r>
              <a:rPr lang="en-GB" altLang="en-US" sz="1200" dirty="0">
                <a:solidFill>
                  <a:srgbClr val="FFFFFF"/>
                </a:solidFill>
                <a:latin typeface="Calibri" panose="020F0502020204030204" pitchFamily="34" charset="0"/>
              </a:rPr>
              <a:t> to watch the supporting videos, and to complete the activities set.</a:t>
            </a:r>
          </a:p>
          <a:p>
            <a:pPr marL="0" marR="0" lvl="0" indent="0" algn="ctr" defTabSz="914400" rtl="0" eaLnBrk="0" fontAlgn="base" latinLnBrk="0" hangingPunct="0">
              <a:lnSpc>
                <a:spcPct val="100000"/>
              </a:lnSpc>
              <a:spcBef>
                <a:spcPct val="0"/>
              </a:spcBef>
              <a:spcAft>
                <a:spcPct val="0"/>
              </a:spcAft>
              <a:buClrTx/>
              <a:buSzTx/>
              <a:buFontTx/>
              <a:buNone/>
              <a:tabLst/>
            </a:pPr>
            <a:endParaRPr lang="en-GB" altLang="en-US" sz="1200" dirty="0">
              <a:solidFill>
                <a:srgbClr val="FFFFFF"/>
              </a:solidFill>
              <a:latin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en-GB" altLang="en-US" sz="1200" dirty="0">
                <a:solidFill>
                  <a:srgbClr val="FFFFFF"/>
                </a:solidFill>
                <a:latin typeface="Calibri" panose="020F0502020204030204" pitchFamily="34" charset="0"/>
              </a:rPr>
              <a:t>Read for at least 20 minutes each day. Remind your child to update their reading record and to quiz on Accelerated Reader.</a:t>
            </a:r>
          </a:p>
          <a:p>
            <a:pPr marL="0" marR="0" lvl="0" indent="0" algn="ctr" defTabSz="914400" rtl="0" eaLnBrk="0" fontAlgn="base" latinLnBrk="0" hangingPunct="0">
              <a:lnSpc>
                <a:spcPct val="100000"/>
              </a:lnSpc>
              <a:spcBef>
                <a:spcPct val="0"/>
              </a:spcBef>
              <a:spcAft>
                <a:spcPct val="0"/>
              </a:spcAft>
              <a:buClrTx/>
              <a:buSzTx/>
              <a:buFontTx/>
              <a:buNone/>
              <a:tabLst/>
            </a:pPr>
            <a:endParaRPr lang="en-GB" altLang="en-US" sz="1200" dirty="0">
              <a:solidFill>
                <a:srgbClr val="FFFFFF"/>
              </a:solidFill>
              <a:latin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GB" altLang="en-US" sz="1200" dirty="0">
              <a:solidFill>
                <a:srgbClr val="FFFFFF"/>
              </a:solidFill>
              <a:latin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GB" altLang="en-US" sz="1200" dirty="0">
              <a:solidFill>
                <a:srgbClr val="FFFFFF"/>
              </a:solidFill>
              <a:latin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en-GB" altLang="en-US" sz="1000" dirty="0">
                <a:solidFill>
                  <a:srgbClr val="FFFFFF"/>
                </a:solidFill>
                <a:latin typeface="Calibri" panose="020F0502020204030204" pitchFamily="34" charset="0"/>
              </a:rPr>
              <a:t>Log in to Times Table Rockstars to practise for fluency.</a:t>
            </a:r>
            <a:endParaRPr kumimoji="0" lang="en-GB" altLang="en-US" sz="1000" i="0" strike="noStrike" cap="none" normalizeH="0" baseline="0" dirty="0">
              <a:ln>
                <a:noFill/>
              </a:ln>
              <a:solidFill>
                <a:srgbClr val="FFFFFF"/>
              </a:solidFill>
              <a:effectLst/>
              <a:latin typeface="Calibri" panose="020F0502020204030204" pitchFamily="34" charset="0"/>
            </a:endParaRPr>
          </a:p>
          <a:p>
            <a:pPr marL="285750" marR="0" lvl="0" indent="-285750" algn="ctr"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1800" i="0" strike="noStrike" cap="none" normalizeH="0" baseline="0" dirty="0">
              <a:ln>
                <a:noFill/>
              </a:ln>
              <a:solidFill>
                <a:schemeClr val="tx1"/>
              </a:solidFill>
              <a:effectLst/>
              <a:latin typeface="Arial" panose="020B0604020202020204" pitchFamily="34" charset="0"/>
            </a:endParaRPr>
          </a:p>
        </p:txBody>
      </p:sp>
      <p:sp>
        <p:nvSpPr>
          <p:cNvPr id="12" name="AutoShape 6">
            <a:extLst>
              <a:ext uri="{FF2B5EF4-FFF2-40B4-BE49-F238E27FC236}">
                <a16:creationId xmlns:a16="http://schemas.microsoft.com/office/drawing/2014/main" id="{212B549D-27AF-B25F-7989-C2EB7F3E5217}"/>
              </a:ext>
            </a:extLst>
          </p:cNvPr>
          <p:cNvSpPr>
            <a:spLocks noChangeArrowheads="1"/>
          </p:cNvSpPr>
          <p:nvPr/>
        </p:nvSpPr>
        <p:spPr bwMode="auto">
          <a:xfrm>
            <a:off x="3568229" y="9159229"/>
            <a:ext cx="3150000" cy="2700000"/>
          </a:xfrm>
          <a:prstGeom prst="roundRect">
            <a:avLst>
              <a:gd name="adj" fmla="val 16667"/>
            </a:avLst>
          </a:prstGeom>
          <a:solidFill>
            <a:srgbClr val="FF0000"/>
          </a:solidFill>
          <a:ln w="25400" algn="ctr">
            <a:solidFill>
              <a:srgbClr val="000000"/>
            </a:solidFill>
            <a:round/>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400" b="1" i="0" u="sng" strike="noStrike" cap="none" normalizeH="0" baseline="0" dirty="0">
                <a:ln>
                  <a:noFill/>
                </a:ln>
                <a:solidFill>
                  <a:srgbClr val="FFFFFF"/>
                </a:solidFill>
                <a:effectLst/>
                <a:latin typeface="Calibri" panose="020F0502020204030204" pitchFamily="34" charset="0"/>
              </a:rPr>
              <a:t>Key information</a:t>
            </a:r>
          </a:p>
          <a:p>
            <a:pPr marL="0" marR="0" lvl="0" indent="0" algn="ctr" defTabSz="914400" rtl="0" eaLnBrk="0" fontAlgn="base" latinLnBrk="0" hangingPunct="0">
              <a:lnSpc>
                <a:spcPct val="100000"/>
              </a:lnSpc>
              <a:spcBef>
                <a:spcPct val="0"/>
              </a:spcBef>
              <a:spcAft>
                <a:spcPct val="0"/>
              </a:spcAft>
              <a:buClrTx/>
              <a:buSzTx/>
              <a:buFontTx/>
              <a:buNone/>
              <a:tabLst/>
            </a:pPr>
            <a:endParaRPr lang="en-GB" altLang="en-US" sz="200" dirty="0">
              <a:solidFill>
                <a:srgbClr val="FFFFFF"/>
              </a:solidFill>
              <a:latin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400" i="0" strike="noStrike" cap="none" normalizeH="0" baseline="0" dirty="0">
                <a:ln>
                  <a:noFill/>
                </a:ln>
                <a:solidFill>
                  <a:srgbClr val="FFFFFF"/>
                </a:solidFill>
                <a:effectLst/>
                <a:latin typeface="Calibri" panose="020F0502020204030204" pitchFamily="34" charset="0"/>
              </a:rPr>
              <a:t>PE </a:t>
            </a:r>
            <a:r>
              <a:rPr lang="en-GB" altLang="en-US" sz="1400" dirty="0">
                <a:solidFill>
                  <a:srgbClr val="FFFFFF"/>
                </a:solidFill>
                <a:latin typeface="Calibri" panose="020F0502020204030204" pitchFamily="34" charset="0"/>
              </a:rPr>
              <a:t>is on a Wednesday. Children should arrive at school wearing their PE kit.</a:t>
            </a:r>
          </a:p>
          <a:p>
            <a:pPr marL="0" marR="0" lvl="0" indent="0" algn="ctr" defTabSz="914400" rtl="0" eaLnBrk="0" fontAlgn="base" latinLnBrk="0" hangingPunct="0">
              <a:lnSpc>
                <a:spcPct val="100000"/>
              </a:lnSpc>
              <a:spcBef>
                <a:spcPct val="0"/>
              </a:spcBef>
              <a:spcAft>
                <a:spcPct val="0"/>
              </a:spcAft>
              <a:buClrTx/>
              <a:buSzTx/>
              <a:buFontTx/>
              <a:buNone/>
              <a:tabLst/>
            </a:pPr>
            <a:endParaRPr lang="en-GB" altLang="en-US" sz="1400" dirty="0">
              <a:solidFill>
                <a:srgbClr val="FFFFFF"/>
              </a:solidFill>
              <a:latin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GB" altLang="en-US" sz="1400" dirty="0">
              <a:solidFill>
                <a:srgbClr val="FFFFFF"/>
              </a:solidFill>
              <a:latin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GB" altLang="en-US" sz="1400" dirty="0">
              <a:solidFill>
                <a:srgbClr val="FFFFFF"/>
              </a:solidFill>
              <a:latin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GB" altLang="en-US" sz="1400" dirty="0">
              <a:solidFill>
                <a:srgbClr val="FFFFFF"/>
              </a:solidFill>
              <a:latin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GB" altLang="en-US" sz="900" dirty="0">
              <a:solidFill>
                <a:srgbClr val="FFFFFF"/>
              </a:solidFill>
              <a:latin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400" b="1" i="0" strike="noStrike" cap="none" normalizeH="0" baseline="0" dirty="0">
                <a:ln>
                  <a:noFill/>
                </a:ln>
                <a:solidFill>
                  <a:srgbClr val="FFFFFF"/>
                </a:solidFill>
                <a:effectLst/>
                <a:latin typeface="Calibri" panose="020F0502020204030204" pitchFamily="34" charset="0"/>
              </a:rPr>
              <a:t>In </a:t>
            </a:r>
            <a:r>
              <a:rPr lang="en-GB" altLang="en-US" sz="1400" dirty="0">
                <a:solidFill>
                  <a:srgbClr val="FFFFFF"/>
                </a:solidFill>
                <a:latin typeface="Calibri" panose="020F0502020204030204" pitchFamily="34" charset="0"/>
              </a:rPr>
              <a:t>December, year 6 will take part in the Big Sing at the De La Warr. Details will be shared closer to the time.</a:t>
            </a:r>
          </a:p>
        </p:txBody>
      </p:sp>
      <p:sp>
        <p:nvSpPr>
          <p:cNvPr id="13" name="AutoShape 6">
            <a:extLst>
              <a:ext uri="{FF2B5EF4-FFF2-40B4-BE49-F238E27FC236}">
                <a16:creationId xmlns:a16="http://schemas.microsoft.com/office/drawing/2014/main" id="{ACA7B45E-CE90-0441-5E3B-45B9C285D2D3}"/>
              </a:ext>
            </a:extLst>
          </p:cNvPr>
          <p:cNvSpPr>
            <a:spLocks noChangeArrowheads="1"/>
          </p:cNvSpPr>
          <p:nvPr/>
        </p:nvSpPr>
        <p:spPr bwMode="auto">
          <a:xfrm>
            <a:off x="4384342" y="6106659"/>
            <a:ext cx="2344003" cy="2952000"/>
          </a:xfrm>
          <a:prstGeom prst="roundRect">
            <a:avLst>
              <a:gd name="adj" fmla="val 16667"/>
            </a:avLst>
          </a:prstGeom>
          <a:solidFill>
            <a:srgbClr val="FF0000"/>
          </a:solidFill>
          <a:ln w="25400" algn="ctr">
            <a:solidFill>
              <a:srgbClr val="000000"/>
            </a:solidFill>
            <a:round/>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400" b="1" i="0" u="sng" strike="noStrike" cap="none" normalizeH="0" baseline="0" dirty="0">
                <a:ln>
                  <a:noFill/>
                </a:ln>
                <a:solidFill>
                  <a:srgbClr val="FFFFFF"/>
                </a:solidFill>
                <a:effectLst/>
                <a:latin typeface="Calibri" panose="020F0502020204030204" pitchFamily="34" charset="0"/>
              </a:rPr>
              <a:t>Online safety</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GB" altLang="en-US" sz="200" b="1" i="0" u="sng" strike="noStrike" cap="none" normalizeH="0" baseline="0" dirty="0">
              <a:ln>
                <a:noFill/>
              </a:ln>
              <a:solidFill>
                <a:srgbClr val="FFFFFF"/>
              </a:solidFill>
              <a:effectLst/>
              <a:latin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en-GB" altLang="en-US" sz="1350" dirty="0">
                <a:solidFill>
                  <a:srgbClr val="FFFFFF"/>
                </a:solidFill>
                <a:latin typeface="Calibri" panose="020F0502020204030204" pitchFamily="34" charset="0"/>
              </a:rPr>
              <a:t>This term, we will be learning to code. We will use our skills to design a game and to create a simulation of a room.</a:t>
            </a:r>
            <a:endParaRPr kumimoji="0" lang="en-US" altLang="en-US" sz="1350" i="0" u="none" strike="noStrike" cap="none" normalizeH="0" baseline="0" dirty="0">
              <a:ln>
                <a:noFill/>
              </a:ln>
              <a:solidFill>
                <a:schemeClr val="tx1"/>
              </a:solidFill>
              <a:effectLst/>
              <a:latin typeface="Arial" panose="020B0604020202020204" pitchFamily="34" charset="0"/>
            </a:endParaRPr>
          </a:p>
        </p:txBody>
      </p:sp>
      <p:sp>
        <p:nvSpPr>
          <p:cNvPr id="4" name="AutoShape 6">
            <a:extLst>
              <a:ext uri="{FF2B5EF4-FFF2-40B4-BE49-F238E27FC236}">
                <a16:creationId xmlns:a16="http://schemas.microsoft.com/office/drawing/2014/main" id="{4842A541-2CA0-1C1F-7C4F-E81DF7DB9B0B}"/>
              </a:ext>
            </a:extLst>
          </p:cNvPr>
          <p:cNvSpPr>
            <a:spLocks noChangeArrowheads="1"/>
          </p:cNvSpPr>
          <p:nvPr/>
        </p:nvSpPr>
        <p:spPr bwMode="auto">
          <a:xfrm>
            <a:off x="3810000" y="4258557"/>
            <a:ext cx="2908229" cy="1728000"/>
          </a:xfrm>
          <a:prstGeom prst="roundRect">
            <a:avLst>
              <a:gd name="adj" fmla="val 16667"/>
            </a:avLst>
          </a:prstGeom>
          <a:solidFill>
            <a:srgbClr val="FF0000"/>
          </a:solidFill>
          <a:ln w="25400" algn="ctr">
            <a:solidFill>
              <a:srgbClr val="000000"/>
            </a:solidFill>
            <a:round/>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GB" altLang="en-US" sz="1300" b="1" u="sng" dirty="0">
                <a:solidFill>
                  <a:srgbClr val="FFFFFF"/>
                </a:solidFill>
                <a:latin typeface="Calibri" panose="020F0502020204030204" pitchFamily="34" charset="0"/>
              </a:rPr>
              <a:t>Destination Reader</a:t>
            </a:r>
          </a:p>
          <a:p>
            <a:pPr marL="0" marR="0" lvl="0" indent="0" algn="ctr" defTabSz="914400" rtl="0" eaLnBrk="0" fontAlgn="base" latinLnBrk="0" hangingPunct="0">
              <a:lnSpc>
                <a:spcPct val="100000"/>
              </a:lnSpc>
              <a:spcBef>
                <a:spcPct val="0"/>
              </a:spcBef>
              <a:spcAft>
                <a:spcPct val="0"/>
              </a:spcAft>
              <a:buClrTx/>
              <a:buSzTx/>
              <a:buFontTx/>
              <a:buNone/>
              <a:tabLst/>
            </a:pPr>
            <a:endParaRPr lang="en-GB" altLang="en-US" sz="200" b="1" u="sng" dirty="0">
              <a:solidFill>
                <a:srgbClr val="FFFFFF"/>
              </a:solidFill>
              <a:latin typeface="Calibri" panose="020F0502020204030204" pitchFamily="34" charset="0"/>
            </a:endParaRPr>
          </a:p>
          <a:p>
            <a:pPr algn="ctr" defTabSz="914400" eaLnBrk="0" fontAlgn="base" hangingPunct="0">
              <a:spcBef>
                <a:spcPct val="0"/>
              </a:spcBef>
              <a:spcAft>
                <a:spcPct val="0"/>
              </a:spcAft>
            </a:pPr>
            <a:r>
              <a:rPr lang="en-GB" altLang="en-US" sz="1300" dirty="0">
                <a:solidFill>
                  <a:srgbClr val="FFFFFF"/>
                </a:solidFill>
                <a:latin typeface="Calibri" panose="020F0502020204030204" pitchFamily="34" charset="0"/>
              </a:rPr>
              <a:t>In DR, we will read a range of classic and contemporary fiction.</a:t>
            </a:r>
          </a:p>
        </p:txBody>
      </p:sp>
      <p:pic>
        <p:nvPicPr>
          <p:cNvPr id="2" name="Picture 2" descr="King Offa Primary Academy | Bexhill">
            <a:extLst>
              <a:ext uri="{FF2B5EF4-FFF2-40B4-BE49-F238E27FC236}">
                <a16:creationId xmlns:a16="http://schemas.microsoft.com/office/drawing/2014/main" id="{E031D771-6F0C-6C1F-F35B-32FABB5E59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60000" cy="1260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F870AF2-6B09-4849-8AE7-D999E146A572}"/>
              </a:ext>
            </a:extLst>
          </p:cNvPr>
          <p:cNvSpPr/>
          <p:nvPr/>
        </p:nvSpPr>
        <p:spPr>
          <a:xfrm>
            <a:off x="5323704" y="476238"/>
            <a:ext cx="1451908" cy="523220"/>
          </a:xfrm>
          <a:prstGeom prst="rect">
            <a:avLst/>
          </a:prstGeom>
          <a:noFill/>
        </p:spPr>
        <p:txBody>
          <a:bodyPr wrap="square" lIns="91440" tIns="45720" rIns="91440" bIns="45720">
            <a:spAutoFit/>
          </a:bodyPr>
          <a:lstStyle/>
          <a:p>
            <a:pPr algn="ctr"/>
            <a:r>
              <a:rPr lang="en-US" sz="1400" b="0" cap="none" spc="0" dirty="0">
                <a:ln w="0"/>
                <a:solidFill>
                  <a:schemeClr val="tx1"/>
                </a:solidFill>
                <a:effectLst>
                  <a:outerShdw blurRad="38100" dist="19050" dir="2700000" algn="tl" rotWithShape="0">
                    <a:schemeClr val="dk1">
                      <a:alpha val="40000"/>
                    </a:schemeClr>
                  </a:outerShdw>
                </a:effectLst>
              </a:rPr>
              <a:t>M</a:t>
            </a:r>
            <a:r>
              <a:rPr lang="en-GB" sz="1400" b="0" cap="none" spc="0" dirty="0">
                <a:ln w="0"/>
                <a:solidFill>
                  <a:schemeClr val="tx1"/>
                </a:solidFill>
                <a:effectLst>
                  <a:outerShdw blurRad="38100" dist="19050" dir="2700000" algn="tl" rotWithShape="0">
                    <a:schemeClr val="dk1">
                      <a:alpha val="40000"/>
                    </a:schemeClr>
                  </a:outerShdw>
                </a:effectLst>
              </a:rPr>
              <a:t>s Daniels</a:t>
            </a:r>
          </a:p>
          <a:p>
            <a:pPr algn="ctr"/>
            <a:r>
              <a:rPr lang="en-GB" sz="1400" dirty="0">
                <a:ln w="0"/>
                <a:effectLst>
                  <a:outerShdw blurRad="38100" dist="19050" dir="2700000" algn="tl" rotWithShape="0">
                    <a:schemeClr val="dk1">
                      <a:alpha val="40000"/>
                    </a:schemeClr>
                  </a:outerShdw>
                </a:effectLst>
              </a:rPr>
              <a:t>Mr Smith</a:t>
            </a:r>
            <a:endParaRPr lang="en-GB" sz="1400" b="0" cap="none" spc="0" dirty="0">
              <a:ln w="0"/>
              <a:solidFill>
                <a:schemeClr val="tx1"/>
              </a:solidFill>
              <a:effectLst>
                <a:outerShdw blurRad="38100" dist="19050" dir="2700000" algn="tl" rotWithShape="0">
                  <a:schemeClr val="dk1">
                    <a:alpha val="40000"/>
                  </a:schemeClr>
                </a:outerShdw>
              </a:effectLst>
            </a:endParaRPr>
          </a:p>
        </p:txBody>
      </p:sp>
      <p:pic>
        <p:nvPicPr>
          <p:cNvPr id="16" name="Picture 15">
            <a:extLst>
              <a:ext uri="{FF2B5EF4-FFF2-40B4-BE49-F238E27FC236}">
                <a16:creationId xmlns:a16="http://schemas.microsoft.com/office/drawing/2014/main" id="{A7E4143A-50DE-86DE-C321-64E9A4FA123A}"/>
              </a:ext>
            </a:extLst>
          </p:cNvPr>
          <p:cNvPicPr>
            <a:picLocks noChangeAspect="1"/>
          </p:cNvPicPr>
          <p:nvPr/>
        </p:nvPicPr>
        <p:blipFill>
          <a:blip r:embed="rId3"/>
          <a:stretch>
            <a:fillRect/>
          </a:stretch>
        </p:blipFill>
        <p:spPr>
          <a:xfrm>
            <a:off x="1055601" y="6196616"/>
            <a:ext cx="1245103" cy="612000"/>
          </a:xfrm>
          <a:prstGeom prst="roundRect">
            <a:avLst/>
          </a:prstGeom>
          <a:ln>
            <a:solidFill>
              <a:schemeClr val="tx1"/>
            </a:solidFill>
          </a:ln>
        </p:spPr>
      </p:pic>
      <p:pic>
        <p:nvPicPr>
          <p:cNvPr id="19" name="Picture 18">
            <a:extLst>
              <a:ext uri="{FF2B5EF4-FFF2-40B4-BE49-F238E27FC236}">
                <a16:creationId xmlns:a16="http://schemas.microsoft.com/office/drawing/2014/main" id="{AC73FF49-E2BD-8BDD-4682-FA8F104F2C4E}"/>
              </a:ext>
            </a:extLst>
          </p:cNvPr>
          <p:cNvPicPr>
            <a:picLocks noChangeAspect="1"/>
          </p:cNvPicPr>
          <p:nvPr/>
        </p:nvPicPr>
        <p:blipFill>
          <a:blip r:embed="rId4"/>
          <a:stretch>
            <a:fillRect/>
          </a:stretch>
        </p:blipFill>
        <p:spPr>
          <a:xfrm>
            <a:off x="5138382" y="7602074"/>
            <a:ext cx="968359" cy="1368000"/>
          </a:xfrm>
          <a:prstGeom prst="roundRect">
            <a:avLst/>
          </a:prstGeom>
          <a:ln>
            <a:solidFill>
              <a:schemeClr val="tx1"/>
            </a:solidFill>
          </a:ln>
        </p:spPr>
      </p:pic>
      <p:pic>
        <p:nvPicPr>
          <p:cNvPr id="20" name="Picture 4" descr="Wildspark: A Ghost Machine Adventure (Winner of the Blue Peter Book Award  2020) : Hardy, Vashti: Amazon.co.uk: Books">
            <a:extLst>
              <a:ext uri="{FF2B5EF4-FFF2-40B4-BE49-F238E27FC236}">
                <a16:creationId xmlns:a16="http://schemas.microsoft.com/office/drawing/2014/main" id="{17378E04-7800-35CE-1BE4-BE3ECE3DE6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7415" y="5150592"/>
            <a:ext cx="468928" cy="7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CADE9E36-A66A-313A-F405-C54D96BE6F7A}"/>
              </a:ext>
            </a:extLst>
          </p:cNvPr>
          <p:cNvPicPr>
            <a:picLocks noChangeAspect="1"/>
          </p:cNvPicPr>
          <p:nvPr/>
        </p:nvPicPr>
        <p:blipFill>
          <a:blip r:embed="rId6"/>
          <a:stretch>
            <a:fillRect/>
          </a:stretch>
        </p:blipFill>
        <p:spPr>
          <a:xfrm>
            <a:off x="4397382" y="5150592"/>
            <a:ext cx="448560" cy="720000"/>
          </a:xfrm>
          <a:prstGeom prst="rect">
            <a:avLst/>
          </a:prstGeom>
          <a:ln>
            <a:solidFill>
              <a:schemeClr val="tx1"/>
            </a:solidFill>
          </a:ln>
        </p:spPr>
      </p:pic>
      <p:pic>
        <p:nvPicPr>
          <p:cNvPr id="22" name="Picture 21">
            <a:extLst>
              <a:ext uri="{FF2B5EF4-FFF2-40B4-BE49-F238E27FC236}">
                <a16:creationId xmlns:a16="http://schemas.microsoft.com/office/drawing/2014/main" id="{F4EDD4CF-C669-FB8C-FB29-F797B7C3D265}"/>
              </a:ext>
            </a:extLst>
          </p:cNvPr>
          <p:cNvPicPr>
            <a:picLocks noChangeAspect="1"/>
          </p:cNvPicPr>
          <p:nvPr/>
        </p:nvPicPr>
        <p:blipFill>
          <a:blip r:embed="rId7"/>
          <a:stretch>
            <a:fillRect/>
          </a:stretch>
        </p:blipFill>
        <p:spPr>
          <a:xfrm>
            <a:off x="5809038" y="5150592"/>
            <a:ext cx="468928" cy="720000"/>
          </a:xfrm>
          <a:prstGeom prst="rect">
            <a:avLst/>
          </a:prstGeom>
          <a:ln>
            <a:solidFill>
              <a:schemeClr val="tx1"/>
            </a:solidFill>
          </a:ln>
        </p:spPr>
      </p:pic>
      <p:pic>
        <p:nvPicPr>
          <p:cNvPr id="14" name="Picture 13">
            <a:extLst>
              <a:ext uri="{FF2B5EF4-FFF2-40B4-BE49-F238E27FC236}">
                <a16:creationId xmlns:a16="http://schemas.microsoft.com/office/drawing/2014/main" id="{A8DEBCE7-3448-0376-EB7E-A808EB1BBA23}"/>
              </a:ext>
            </a:extLst>
          </p:cNvPr>
          <p:cNvPicPr>
            <a:picLocks noChangeAspect="1"/>
          </p:cNvPicPr>
          <p:nvPr/>
        </p:nvPicPr>
        <p:blipFill>
          <a:blip r:embed="rId8"/>
          <a:stretch>
            <a:fillRect/>
          </a:stretch>
        </p:blipFill>
        <p:spPr>
          <a:xfrm>
            <a:off x="4324153" y="10090629"/>
            <a:ext cx="1628458" cy="828000"/>
          </a:xfrm>
          <a:prstGeom prst="roundRect">
            <a:avLst/>
          </a:prstGeom>
          <a:ln>
            <a:solidFill>
              <a:schemeClr val="tx1"/>
            </a:solidFill>
          </a:ln>
        </p:spPr>
      </p:pic>
      <p:pic>
        <p:nvPicPr>
          <p:cNvPr id="1026" name="Picture 2" descr="Skellig x 6">
            <a:extLst>
              <a:ext uri="{FF2B5EF4-FFF2-40B4-BE49-F238E27FC236}">
                <a16:creationId xmlns:a16="http://schemas.microsoft.com/office/drawing/2014/main" id="{4EBAC1A8-8244-396B-EBE7-B647BC3BFFB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78153" y="5122557"/>
            <a:ext cx="464727" cy="7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34CE84B8-2813-20D3-1EEB-355E062E225C}"/>
              </a:ext>
            </a:extLst>
          </p:cNvPr>
          <p:cNvPicPr>
            <a:picLocks noChangeAspect="1"/>
          </p:cNvPicPr>
          <p:nvPr/>
        </p:nvPicPr>
        <p:blipFill>
          <a:blip r:embed="rId10"/>
          <a:stretch>
            <a:fillRect/>
          </a:stretch>
        </p:blipFill>
        <p:spPr>
          <a:xfrm>
            <a:off x="1275313" y="11086883"/>
            <a:ext cx="402840" cy="432000"/>
          </a:xfrm>
          <a:prstGeom prst="roundRect">
            <a:avLst/>
          </a:prstGeom>
          <a:ln>
            <a:solidFill>
              <a:schemeClr val="tx1"/>
            </a:solidFill>
          </a:ln>
        </p:spPr>
      </p:pic>
      <p:pic>
        <p:nvPicPr>
          <p:cNvPr id="17" name="Picture 16">
            <a:extLst>
              <a:ext uri="{FF2B5EF4-FFF2-40B4-BE49-F238E27FC236}">
                <a16:creationId xmlns:a16="http://schemas.microsoft.com/office/drawing/2014/main" id="{BA7E57D9-C789-52C8-ED6A-991F29D3B395}"/>
              </a:ext>
            </a:extLst>
          </p:cNvPr>
          <p:cNvPicPr>
            <a:picLocks noChangeAspect="1"/>
          </p:cNvPicPr>
          <p:nvPr/>
        </p:nvPicPr>
        <p:blipFill>
          <a:blip r:embed="rId11"/>
          <a:stretch>
            <a:fillRect/>
          </a:stretch>
        </p:blipFill>
        <p:spPr>
          <a:xfrm>
            <a:off x="1800325" y="11086883"/>
            <a:ext cx="594580" cy="432000"/>
          </a:xfrm>
          <a:prstGeom prst="roundRect">
            <a:avLst/>
          </a:prstGeom>
          <a:ln>
            <a:solidFill>
              <a:schemeClr val="tx1"/>
            </a:solidFill>
          </a:ln>
        </p:spPr>
      </p:pic>
      <p:pic>
        <p:nvPicPr>
          <p:cNvPr id="18" name="Picture 17">
            <a:extLst>
              <a:ext uri="{FF2B5EF4-FFF2-40B4-BE49-F238E27FC236}">
                <a16:creationId xmlns:a16="http://schemas.microsoft.com/office/drawing/2014/main" id="{5ABE020F-6517-18FB-CD01-7201D5852158}"/>
              </a:ext>
            </a:extLst>
          </p:cNvPr>
          <p:cNvPicPr>
            <a:picLocks noChangeAspect="1"/>
          </p:cNvPicPr>
          <p:nvPr/>
        </p:nvPicPr>
        <p:blipFill>
          <a:blip r:embed="rId12"/>
          <a:stretch>
            <a:fillRect/>
          </a:stretch>
        </p:blipFill>
        <p:spPr>
          <a:xfrm>
            <a:off x="5413076" y="1597597"/>
            <a:ext cx="539535" cy="360000"/>
          </a:xfrm>
          <a:prstGeom prst="rect">
            <a:avLst/>
          </a:prstGeom>
          <a:ln>
            <a:solidFill>
              <a:schemeClr val="tx1"/>
            </a:solidFill>
          </a:ln>
        </p:spPr>
      </p:pic>
      <p:pic>
        <p:nvPicPr>
          <p:cNvPr id="23" name="Picture 22">
            <a:extLst>
              <a:ext uri="{FF2B5EF4-FFF2-40B4-BE49-F238E27FC236}">
                <a16:creationId xmlns:a16="http://schemas.microsoft.com/office/drawing/2014/main" id="{A6CD1B99-0E12-E1C7-3605-38F0239BF322}"/>
              </a:ext>
            </a:extLst>
          </p:cNvPr>
          <p:cNvPicPr>
            <a:picLocks noChangeAspect="1"/>
          </p:cNvPicPr>
          <p:nvPr/>
        </p:nvPicPr>
        <p:blipFill>
          <a:blip r:embed="rId13"/>
          <a:stretch>
            <a:fillRect/>
          </a:stretch>
        </p:blipFill>
        <p:spPr>
          <a:xfrm rot="563594">
            <a:off x="5977966" y="1777596"/>
            <a:ext cx="600000" cy="360000"/>
          </a:xfrm>
          <a:prstGeom prst="rect">
            <a:avLst/>
          </a:prstGeom>
          <a:ln>
            <a:solidFill>
              <a:schemeClr val="tx1"/>
            </a:solidFill>
          </a:ln>
        </p:spPr>
      </p:pic>
    </p:spTree>
    <p:extLst>
      <p:ext uri="{BB962C8B-B14F-4D97-AF65-F5344CB8AC3E}">
        <p14:creationId xmlns:p14="http://schemas.microsoft.com/office/powerpoint/2010/main" val="212644764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491</TotalTime>
  <Words>404</Words>
  <Application>Microsoft Office PowerPoint</Application>
  <PresentationFormat>Widescreen</PresentationFormat>
  <Paragraphs>42</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Calibri Light</vt:lpstr>
      <vt:lpstr>Ebrima</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Danielle Sargent</dc:creator>
  <cp:lastModifiedBy>Charlotte Daniels</cp:lastModifiedBy>
  <cp:revision>32</cp:revision>
  <dcterms:created xsi:type="dcterms:W3CDTF">2023-05-23T14:26:59Z</dcterms:created>
  <dcterms:modified xsi:type="dcterms:W3CDTF">2024-11-02T07:16:25Z</dcterms:modified>
</cp:coreProperties>
</file>